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8" r:id="rId5"/>
    <p:sldId id="259" r:id="rId6"/>
    <p:sldId id="260" r:id="rId7"/>
    <p:sldId id="362" r:id="rId8"/>
    <p:sldId id="332" r:id="rId9"/>
    <p:sldId id="365" r:id="rId10"/>
    <p:sldId id="366" r:id="rId11"/>
    <p:sldId id="367" r:id="rId12"/>
    <p:sldId id="368" r:id="rId13"/>
    <p:sldId id="371" r:id="rId14"/>
    <p:sldId id="372" r:id="rId15"/>
    <p:sldId id="373" r:id="rId16"/>
    <p:sldId id="374" r:id="rId17"/>
    <p:sldId id="375" r:id="rId18"/>
    <p:sldId id="376" r:id="rId19"/>
    <p:sldId id="377" r:id="rId20"/>
    <p:sldId id="379" r:id="rId21"/>
    <p:sldId id="378" r:id="rId22"/>
    <p:sldId id="369" r:id="rId23"/>
    <p:sldId id="353" r:id="rId24"/>
    <p:sldId id="380" r:id="rId25"/>
    <p:sldId id="381" r:id="rId26"/>
    <p:sldId id="382" r:id="rId27"/>
    <p:sldId id="383" r:id="rId28"/>
    <p:sldId id="384" r:id="rId29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30D72F0-6A80-343B-D231-17513E22EE5C}" v="2" dt="2023-06-14T16:52:15.04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4064" autoAdjust="0"/>
    <p:restoredTop sz="94660"/>
  </p:normalViewPr>
  <p:slideViewPr>
    <p:cSldViewPr snapToGrid="0" showGuides="1">
      <p:cViewPr>
        <p:scale>
          <a:sx n="100" d="100"/>
          <a:sy n="100" d="100"/>
        </p:scale>
        <p:origin x="758" y="26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am Manuel Rincon" userId="db1dc2ad-ee2c-4abb-b9b3-f237512183a1" providerId="ADAL" clId="{1B356E31-967A-4BBC-A45F-0FF48F4580D5}"/>
    <pc:docChg chg="delSld">
      <pc:chgData name="Joam Manuel Rincon" userId="db1dc2ad-ee2c-4abb-b9b3-f237512183a1" providerId="ADAL" clId="{1B356E31-967A-4BBC-A45F-0FF48F4580D5}" dt="2023-06-14T16:53:24.312" v="0" actId="47"/>
      <pc:docMkLst>
        <pc:docMk/>
      </pc:docMkLst>
      <pc:sldChg chg="del">
        <pc:chgData name="Joam Manuel Rincon" userId="db1dc2ad-ee2c-4abb-b9b3-f237512183a1" providerId="ADAL" clId="{1B356E31-967A-4BBC-A45F-0FF48F4580D5}" dt="2023-06-14T16:53:24.312" v="0" actId="47"/>
        <pc:sldMkLst>
          <pc:docMk/>
          <pc:sldMk cId="3969206397" sldId="256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60EB53A-0143-A14C-FAD9-3DD21B0725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7824D6A-721A-E35C-39D9-073CA78E4B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CE80761-8985-FFF0-4C51-053B413CDC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7E06C-37AF-4B38-87FC-834F9B9B2D25}" type="datetimeFigureOut">
              <a:rPr lang="es-MX" smtClean="0"/>
              <a:t>09/07/2023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27B4CB9-CBE0-70C9-DE52-493B7FA1A0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90C34C3-0FDC-BC45-8C51-AB8C0D365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E0273-98EB-4E96-BE7A-9C5A0F4A6C3D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6056214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517899-622C-FEEE-068F-A7622BB273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CC980436-02BA-1898-38C5-7AB273B49C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F3461AA-8095-F973-7087-96BDD388D3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7E06C-37AF-4B38-87FC-834F9B9B2D25}" type="datetimeFigureOut">
              <a:rPr lang="es-MX" smtClean="0"/>
              <a:t>09/07/2023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664747F-7284-E790-5878-1D487A6967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64D080A-898F-49ED-E8C9-FFAC9498E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E0273-98EB-4E96-BE7A-9C5A0F4A6C3D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889553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519423AA-AF21-D261-8E9B-7B0C33CE7D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D9368552-9B7E-6523-A2B6-81941A7301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2911F81-81B5-28C7-192E-36A3241EB9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7E06C-37AF-4B38-87FC-834F9B9B2D25}" type="datetimeFigureOut">
              <a:rPr lang="es-MX" smtClean="0"/>
              <a:t>09/07/2023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869AB61-8526-CD7F-BD96-060AF0D4F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C823337-7FC4-1676-B6F7-FB3FD9811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E0273-98EB-4E96-BE7A-9C5A0F4A6C3D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0906437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F60A01-1FFE-613B-CCDE-BEAD31FEEF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4E42518-626F-B60F-E9FA-557BB4B1D1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EA024D5-2CE0-706E-7859-46245F8AB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7E06C-37AF-4B38-87FC-834F9B9B2D25}" type="datetimeFigureOut">
              <a:rPr lang="es-MX" smtClean="0"/>
              <a:t>09/07/2023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1655993-E304-ACD5-634A-DD9D22D42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C64BC2A-4089-0F9C-31D9-557705F46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E0273-98EB-4E96-BE7A-9C5A0F4A6C3D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025533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555715-884A-53C4-F670-F2EDB7F66A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DF63B1D-8534-71CA-F95E-3F6D071E3C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B8C2227-DC21-17BD-16FC-39E5719455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7E06C-37AF-4B38-87FC-834F9B9B2D25}" type="datetimeFigureOut">
              <a:rPr lang="es-MX" smtClean="0"/>
              <a:t>09/07/2023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6F279A7-12D5-7536-68C6-FF2F7ECCAB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69C53DA-FEFD-C5F3-A2EE-55A1F90B5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E0273-98EB-4E96-BE7A-9C5A0F4A6C3D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7913750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322DCD-4B8F-7EC1-0C59-0E292B39F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C3CCD44-B75C-10FE-256C-B419E878C7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A24E74B9-96D4-6915-2305-71A143BEF1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D67F4DCA-B0E4-45B7-FC9A-F0DB57F2A4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7E06C-37AF-4B38-87FC-834F9B9B2D25}" type="datetimeFigureOut">
              <a:rPr lang="es-MX" smtClean="0"/>
              <a:t>09/07/2023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2B0BD3F-DC7B-8DB9-FA84-3439C2239C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1246045-B7B7-6DE5-99D2-53727942ED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E0273-98EB-4E96-BE7A-9C5A0F4A6C3D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889755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9A50194-58CD-39D2-543D-9A030AAE86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7959F9C-019C-8F23-4F99-FF11884116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B566760B-5229-0B5A-2184-193F120113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AFB0DE34-90E4-3AC3-2665-0A15B6BCE83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DC738419-8F18-F2F6-1194-37A17844FE7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EAD786BE-2885-8CC0-16F2-5378F2DAE2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7E06C-37AF-4B38-87FC-834F9B9B2D25}" type="datetimeFigureOut">
              <a:rPr lang="es-MX" smtClean="0"/>
              <a:t>09/07/2023</a:t>
            </a:fld>
            <a:endParaRPr lang="es-MX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25C5B633-510D-FED2-85A8-85F5989E1E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41686E08-010A-F555-F7D4-0FE502316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E0273-98EB-4E96-BE7A-9C5A0F4A6C3D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1547479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9C0CA15-09F8-5C0D-58D8-1304B54D0D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6B927F14-8A99-E599-5C69-D9D3144110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7E06C-37AF-4B38-87FC-834F9B9B2D25}" type="datetimeFigureOut">
              <a:rPr lang="es-MX" smtClean="0"/>
              <a:t>09/07/2023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DF390100-6FEE-81D5-3619-F591A6E1FB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D939216E-9EAB-E1EA-5AFD-DB9CE73E63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E0273-98EB-4E96-BE7A-9C5A0F4A6C3D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8725664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3E359570-7E8C-22FF-CCAC-4F3011D243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7E06C-37AF-4B38-87FC-834F9B9B2D25}" type="datetimeFigureOut">
              <a:rPr lang="es-MX" smtClean="0"/>
              <a:t>09/07/2023</a:t>
            </a:fld>
            <a:endParaRPr lang="es-MX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623D23CA-FCD6-8073-C39D-4F5E7B57AD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9614EA9-0BB2-7F4B-9036-15F212DAD5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E0273-98EB-4E96-BE7A-9C5A0F4A6C3D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1051431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D46111-6E07-AB58-D36A-8775ADC170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8CFCB3A-28C5-C69A-81EF-201B5BE56E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376264D-98AD-4ECC-3D89-D49A791E96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649DB88-5993-DBDF-439F-1EADF462B8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7E06C-37AF-4B38-87FC-834F9B9B2D25}" type="datetimeFigureOut">
              <a:rPr lang="es-MX" smtClean="0"/>
              <a:t>09/07/2023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4DCE53A-4A7D-A1CD-E2A8-753508EBF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74319B8-9A97-0D37-54C6-84071DD9B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E0273-98EB-4E96-BE7A-9C5A0F4A6C3D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0060025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F7192B5-CCD7-9BA4-2481-8B4B1AB4DB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F161051C-2182-86EA-049D-EE4FA27E16B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63F0D0C-1E4B-C877-6B03-B10843B77D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FBA0CC5-FBB9-19B9-21A7-EF95BD12D3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7E06C-37AF-4B38-87FC-834F9B9B2D25}" type="datetimeFigureOut">
              <a:rPr lang="es-MX" smtClean="0"/>
              <a:t>09/07/2023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8E9E4414-75CB-9AFF-90A4-15CE441108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8AE37F3-8C1D-C7C3-B969-2DA75E72AE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E0273-98EB-4E96-BE7A-9C5A0F4A6C3D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643297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EE895B05-73EC-1A30-1531-4F6C70020F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EF9F041-50BB-4FA3-98D8-EA63D75A10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0BE6B95-6100-EBDC-2D5C-180E02640E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D7E06C-37AF-4B38-87FC-834F9B9B2D25}" type="datetimeFigureOut">
              <a:rPr lang="es-MX" smtClean="0"/>
              <a:t>09/07/2023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C1835A1-1DE0-D9F2-B941-F59BF429BF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9CA2A62-303F-DE89-353D-A115AA95A5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3E0273-98EB-4E96-BE7A-9C5A0F4A6C3D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1679720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84AAA1-40A9-AF59-7056-4C23677959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67544" y="5722791"/>
            <a:ext cx="5979886" cy="418060"/>
          </a:xfrm>
        </p:spPr>
        <p:txBody>
          <a:bodyPr>
            <a:noAutofit/>
          </a:bodyPr>
          <a:lstStyle/>
          <a:p>
            <a:pPr algn="l"/>
            <a:r>
              <a:rPr lang="es-MX" sz="2400" dirty="0"/>
              <a:t>Lenguaje C avanzado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7F87849-3F7E-EBFD-A4BE-62E3BBC091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65832" y="5387418"/>
            <a:ext cx="5631542" cy="418060"/>
          </a:xfrm>
        </p:spPr>
        <p:txBody>
          <a:bodyPr>
            <a:normAutofit lnSpcReduction="10000"/>
          </a:bodyPr>
          <a:lstStyle/>
          <a:p>
            <a:pPr algn="l"/>
            <a:r>
              <a:rPr lang="es-MX" dirty="0"/>
              <a:t>Dr. Felipe Arias del Campo</a:t>
            </a:r>
          </a:p>
        </p:txBody>
      </p:sp>
    </p:spTree>
    <p:extLst>
      <p:ext uri="{BB962C8B-B14F-4D97-AF65-F5344CB8AC3E}">
        <p14:creationId xmlns:p14="http://schemas.microsoft.com/office/powerpoint/2010/main" val="14169280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a street sign with several arrows pointing to different places of the world">
            <a:extLst>
              <a:ext uri="{FF2B5EF4-FFF2-40B4-BE49-F238E27FC236}">
                <a16:creationId xmlns:a16="http://schemas.microsoft.com/office/drawing/2014/main" id="{80F29481-D6FB-E192-6AD0-D6E9E561D02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83" r="3970" b="12857"/>
          <a:stretch/>
        </p:blipFill>
        <p:spPr bwMode="auto">
          <a:xfrm>
            <a:off x="6229215" y="0"/>
            <a:ext cx="5962785" cy="5976257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27F5F20-B87C-EBA2-F6DC-7EB6AC614C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259" y="256267"/>
            <a:ext cx="6085940" cy="1325563"/>
          </a:xfrm>
        </p:spPr>
        <p:txBody>
          <a:bodyPr/>
          <a:lstStyle/>
          <a:p>
            <a:r>
              <a:rPr lang="es-MX" dirty="0"/>
              <a:t>Apuntadores a Funciones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C125AE45-C852-1429-8104-83C34236A3E8}"/>
              </a:ext>
            </a:extLst>
          </p:cNvPr>
          <p:cNvSpPr txBox="1">
            <a:spLocks/>
          </p:cNvSpPr>
          <p:nvPr/>
        </p:nvSpPr>
        <p:spPr>
          <a:xfrm>
            <a:off x="8391577" y="1677563"/>
            <a:ext cx="1650494" cy="1179938"/>
          </a:xfrm>
          <a:prstGeom prst="rect">
            <a:avLst/>
          </a:prstGeom>
          <a:solidFill>
            <a:schemeClr val="tx1">
              <a:lumMod val="95000"/>
              <a:lumOff val="5000"/>
              <a:alpha val="67000"/>
            </a:schemeClr>
          </a:solidFill>
          <a:ln>
            <a:noFill/>
          </a:ln>
          <a:effectLst>
            <a:softEdge rad="63500"/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noProof="1">
                <a:ln w="0">
                  <a:solidFill>
                    <a:srgbClr val="FFFF00"/>
                  </a:solidFill>
                </a:ln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int A[8];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noProof="1">
                <a:ln w="0">
                  <a:solidFill>
                    <a:srgbClr val="FFFF00"/>
                  </a:solidFill>
                </a:ln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int *B;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noProof="1">
                <a:ln w="0">
                  <a:solidFill>
                    <a:srgbClr val="FFFF00"/>
                  </a:solidFill>
                </a:ln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B = (int*)(A);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noProof="1">
                <a:ln w="0">
                  <a:solidFill>
                    <a:srgbClr val="FFFF00"/>
                  </a:solidFill>
                </a:ln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*(B+3) = 5;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6B29558-930E-0CC9-5635-EA2D5F367C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339" y="1371881"/>
            <a:ext cx="5143004" cy="41120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MX" dirty="0"/>
              <a:t>Recordando los arreglos</a:t>
            </a:r>
          </a:p>
          <a:p>
            <a:r>
              <a:rPr lang="es-MX" sz="2000" dirty="0"/>
              <a:t>Un arreglo utiliza una estructura definida en la memoria.</a:t>
            </a:r>
          </a:p>
          <a:p>
            <a:r>
              <a:rPr lang="es-MX" sz="2000" dirty="0"/>
              <a:t>El nombre del arreglo en si contiene la dirección del primer elemento en memoria.</a:t>
            </a:r>
          </a:p>
          <a:p>
            <a:r>
              <a:rPr lang="es-MX" sz="2000" dirty="0"/>
              <a:t>El nombre del arreglo es un apuntador.</a:t>
            </a:r>
          </a:p>
          <a:p>
            <a:r>
              <a:rPr lang="es-MX" sz="2000" dirty="0"/>
              <a:t>Se puede usar el apuntador para acceder a los elementos del arreglo.</a:t>
            </a:r>
          </a:p>
        </p:txBody>
      </p:sp>
    </p:spTree>
    <p:extLst>
      <p:ext uri="{BB962C8B-B14F-4D97-AF65-F5344CB8AC3E}">
        <p14:creationId xmlns:p14="http://schemas.microsoft.com/office/powerpoint/2010/main" val="40652259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a street sign with several arrows pointing to different places of the world">
            <a:extLst>
              <a:ext uri="{FF2B5EF4-FFF2-40B4-BE49-F238E27FC236}">
                <a16:creationId xmlns:a16="http://schemas.microsoft.com/office/drawing/2014/main" id="{80F29481-D6FB-E192-6AD0-D6E9E561D02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83" r="3970" b="12857"/>
          <a:stretch/>
        </p:blipFill>
        <p:spPr bwMode="auto">
          <a:xfrm>
            <a:off x="6229215" y="0"/>
            <a:ext cx="5962785" cy="5976257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27F5F20-B87C-EBA2-F6DC-7EB6AC614C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259" y="256267"/>
            <a:ext cx="6085940" cy="1325563"/>
          </a:xfrm>
        </p:spPr>
        <p:txBody>
          <a:bodyPr/>
          <a:lstStyle/>
          <a:p>
            <a:r>
              <a:rPr lang="es-MX" dirty="0"/>
              <a:t>Apuntadores a Funciones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C125AE45-C852-1429-8104-83C34236A3E8}"/>
              </a:ext>
            </a:extLst>
          </p:cNvPr>
          <p:cNvSpPr txBox="1">
            <a:spLocks/>
          </p:cNvSpPr>
          <p:nvPr/>
        </p:nvSpPr>
        <p:spPr>
          <a:xfrm>
            <a:off x="7444121" y="1371882"/>
            <a:ext cx="4160050" cy="397048"/>
          </a:xfrm>
          <a:prstGeom prst="rect">
            <a:avLst/>
          </a:prstGeom>
          <a:solidFill>
            <a:schemeClr val="tx1">
              <a:lumMod val="95000"/>
              <a:lumOff val="5000"/>
              <a:alpha val="67000"/>
            </a:schemeClr>
          </a:solidFill>
          <a:ln>
            <a:noFill/>
          </a:ln>
          <a:effectLst>
            <a:softEdge rad="63500"/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noProof="1">
                <a:ln w="0">
                  <a:solidFill>
                    <a:srgbClr val="FFFF00"/>
                  </a:solidFill>
                </a:ln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void MyFunction(int n) {...}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6B29558-930E-0CC9-5635-EA2D5F367C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339" y="1371881"/>
            <a:ext cx="5143004" cy="41120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MX" dirty="0"/>
              <a:t>Si tenemos una función</a:t>
            </a:r>
          </a:p>
        </p:txBody>
      </p:sp>
    </p:spTree>
    <p:extLst>
      <p:ext uri="{BB962C8B-B14F-4D97-AF65-F5344CB8AC3E}">
        <p14:creationId xmlns:p14="http://schemas.microsoft.com/office/powerpoint/2010/main" val="35539586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a street sign with several arrows pointing to different places of the world">
            <a:extLst>
              <a:ext uri="{FF2B5EF4-FFF2-40B4-BE49-F238E27FC236}">
                <a16:creationId xmlns:a16="http://schemas.microsoft.com/office/drawing/2014/main" id="{80F29481-D6FB-E192-6AD0-D6E9E561D02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83" r="3970" b="12857"/>
          <a:stretch/>
        </p:blipFill>
        <p:spPr bwMode="auto">
          <a:xfrm>
            <a:off x="6229215" y="0"/>
            <a:ext cx="5962785" cy="5976257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27F5F20-B87C-EBA2-F6DC-7EB6AC614C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259" y="256267"/>
            <a:ext cx="6085940" cy="1325563"/>
          </a:xfrm>
        </p:spPr>
        <p:txBody>
          <a:bodyPr/>
          <a:lstStyle/>
          <a:p>
            <a:r>
              <a:rPr lang="es-MX" dirty="0"/>
              <a:t>Apuntadores a Funciones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6B29558-930E-0CC9-5635-EA2D5F367C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339" y="1371881"/>
            <a:ext cx="5143004" cy="41120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MX" dirty="0"/>
              <a:t>Si tenemos una función</a:t>
            </a:r>
          </a:p>
          <a:p>
            <a:r>
              <a:rPr lang="es-MX" sz="2000" dirty="0"/>
              <a:t>El nombre de la función es un apuntador a la dirección de memoria donde está el código.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4E6EA2CC-2EA2-5D1B-DA47-1107D3AEB846}"/>
              </a:ext>
            </a:extLst>
          </p:cNvPr>
          <p:cNvSpPr txBox="1">
            <a:spLocks/>
          </p:cNvSpPr>
          <p:nvPr/>
        </p:nvSpPr>
        <p:spPr>
          <a:xfrm>
            <a:off x="7444121" y="1371882"/>
            <a:ext cx="4160050" cy="397048"/>
          </a:xfrm>
          <a:prstGeom prst="rect">
            <a:avLst/>
          </a:prstGeom>
          <a:solidFill>
            <a:schemeClr val="tx1">
              <a:lumMod val="95000"/>
              <a:lumOff val="5000"/>
              <a:alpha val="67000"/>
            </a:schemeClr>
          </a:solidFill>
          <a:ln>
            <a:noFill/>
          </a:ln>
          <a:effectLst>
            <a:softEdge rad="63500"/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noProof="1">
                <a:ln w="0">
                  <a:solidFill>
                    <a:srgbClr val="FFFF00"/>
                  </a:solidFill>
                </a:ln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void MyFunction(int n) {...}</a:t>
            </a:r>
          </a:p>
        </p:txBody>
      </p:sp>
    </p:spTree>
    <p:extLst>
      <p:ext uri="{BB962C8B-B14F-4D97-AF65-F5344CB8AC3E}">
        <p14:creationId xmlns:p14="http://schemas.microsoft.com/office/powerpoint/2010/main" val="30555629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a street sign with several arrows pointing to different places of the world">
            <a:extLst>
              <a:ext uri="{FF2B5EF4-FFF2-40B4-BE49-F238E27FC236}">
                <a16:creationId xmlns:a16="http://schemas.microsoft.com/office/drawing/2014/main" id="{80F29481-D6FB-E192-6AD0-D6E9E561D02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83" r="3970" b="12857"/>
          <a:stretch/>
        </p:blipFill>
        <p:spPr bwMode="auto">
          <a:xfrm>
            <a:off x="6229215" y="0"/>
            <a:ext cx="5962785" cy="5976257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27F5F20-B87C-EBA2-F6DC-7EB6AC614C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259" y="256267"/>
            <a:ext cx="6085940" cy="1325563"/>
          </a:xfrm>
        </p:spPr>
        <p:txBody>
          <a:bodyPr/>
          <a:lstStyle/>
          <a:p>
            <a:r>
              <a:rPr lang="es-MX" dirty="0"/>
              <a:t>Apuntadores a Funciones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C125AE45-C852-1429-8104-83C34236A3E8}"/>
              </a:ext>
            </a:extLst>
          </p:cNvPr>
          <p:cNvSpPr txBox="1">
            <a:spLocks/>
          </p:cNvSpPr>
          <p:nvPr/>
        </p:nvSpPr>
        <p:spPr>
          <a:xfrm>
            <a:off x="7444121" y="1371881"/>
            <a:ext cx="4160050" cy="897789"/>
          </a:xfrm>
          <a:prstGeom prst="rect">
            <a:avLst/>
          </a:prstGeom>
          <a:solidFill>
            <a:schemeClr val="tx1">
              <a:lumMod val="95000"/>
              <a:lumOff val="5000"/>
              <a:alpha val="67000"/>
            </a:schemeClr>
          </a:solidFill>
          <a:ln>
            <a:noFill/>
          </a:ln>
          <a:effectLst>
            <a:softEdge rad="63500"/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noProof="1">
                <a:ln w="0">
                  <a:solidFill>
                    <a:srgbClr val="FFFF00"/>
                  </a:solidFill>
                </a:ln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void MyFunction(int n) {...}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1400" noProof="1">
              <a:ln w="0">
                <a:solidFill>
                  <a:srgbClr val="FFFF00"/>
                </a:solidFill>
              </a:ln>
              <a:solidFill>
                <a:srgbClr val="FFFF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noProof="1">
                <a:ln w="0">
                  <a:solidFill>
                    <a:srgbClr val="FFFF00"/>
                  </a:solidFill>
                </a:ln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(functionPointer)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6B29558-930E-0CC9-5635-EA2D5F367C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339" y="1371881"/>
            <a:ext cx="5143004" cy="41120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MX" dirty="0"/>
              <a:t>Si tenemos una función</a:t>
            </a:r>
          </a:p>
          <a:p>
            <a:r>
              <a:rPr lang="es-MX" sz="2000" dirty="0"/>
              <a:t>El nombre de la función es un apuntador a la dirección de memoria donde está el código.</a:t>
            </a:r>
          </a:p>
        </p:txBody>
      </p:sp>
    </p:spTree>
    <p:extLst>
      <p:ext uri="{BB962C8B-B14F-4D97-AF65-F5344CB8AC3E}">
        <p14:creationId xmlns:p14="http://schemas.microsoft.com/office/powerpoint/2010/main" val="19243709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a street sign with several arrows pointing to different places of the world">
            <a:extLst>
              <a:ext uri="{FF2B5EF4-FFF2-40B4-BE49-F238E27FC236}">
                <a16:creationId xmlns:a16="http://schemas.microsoft.com/office/drawing/2014/main" id="{80F29481-D6FB-E192-6AD0-D6E9E561D02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83" r="3970" b="12857"/>
          <a:stretch/>
        </p:blipFill>
        <p:spPr bwMode="auto">
          <a:xfrm>
            <a:off x="6229215" y="0"/>
            <a:ext cx="5962785" cy="5976257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27F5F20-B87C-EBA2-F6DC-7EB6AC614C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259" y="256267"/>
            <a:ext cx="6085940" cy="1325563"/>
          </a:xfrm>
        </p:spPr>
        <p:txBody>
          <a:bodyPr/>
          <a:lstStyle/>
          <a:p>
            <a:r>
              <a:rPr lang="es-MX" dirty="0"/>
              <a:t>Apuntadores a Funciones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C125AE45-C852-1429-8104-83C34236A3E8}"/>
              </a:ext>
            </a:extLst>
          </p:cNvPr>
          <p:cNvSpPr txBox="1">
            <a:spLocks/>
          </p:cNvSpPr>
          <p:nvPr/>
        </p:nvSpPr>
        <p:spPr>
          <a:xfrm>
            <a:off x="7444121" y="1371881"/>
            <a:ext cx="4160050" cy="897789"/>
          </a:xfrm>
          <a:prstGeom prst="rect">
            <a:avLst/>
          </a:prstGeom>
          <a:solidFill>
            <a:schemeClr val="tx1">
              <a:lumMod val="95000"/>
              <a:lumOff val="5000"/>
              <a:alpha val="67000"/>
            </a:schemeClr>
          </a:solidFill>
          <a:ln>
            <a:noFill/>
          </a:ln>
          <a:effectLst>
            <a:softEdge rad="63500"/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noProof="1">
                <a:ln w="0">
                  <a:solidFill>
                    <a:srgbClr val="FFFF00"/>
                  </a:solidFill>
                </a:ln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void MyFunction(int n) {...}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1400" noProof="1">
              <a:ln w="0">
                <a:solidFill>
                  <a:srgbClr val="FFFF00"/>
                </a:solidFill>
              </a:ln>
              <a:solidFill>
                <a:srgbClr val="FFFF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noProof="1">
                <a:ln w="0">
                  <a:solidFill>
                    <a:srgbClr val="FFFF00"/>
                  </a:solidFill>
                </a:ln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(functionPointer)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6B29558-930E-0CC9-5635-EA2D5F367C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339" y="1371881"/>
            <a:ext cx="5143004" cy="41120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MX" dirty="0"/>
              <a:t>Si tenemos una función</a:t>
            </a:r>
          </a:p>
          <a:p>
            <a:r>
              <a:rPr lang="es-MX" sz="2000" dirty="0"/>
              <a:t>El nombre de la función es un apuntador a la dirección de memoria donde está el código.</a:t>
            </a:r>
          </a:p>
          <a:p>
            <a:r>
              <a:rPr lang="es-MX" sz="2000" dirty="0"/>
              <a:t>Al declarar el apuntador se requiere definir la estructura</a:t>
            </a:r>
          </a:p>
        </p:txBody>
      </p:sp>
    </p:spTree>
    <p:extLst>
      <p:ext uri="{BB962C8B-B14F-4D97-AF65-F5344CB8AC3E}">
        <p14:creationId xmlns:p14="http://schemas.microsoft.com/office/powerpoint/2010/main" val="10290754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a street sign with several arrows pointing to different places of the world">
            <a:extLst>
              <a:ext uri="{FF2B5EF4-FFF2-40B4-BE49-F238E27FC236}">
                <a16:creationId xmlns:a16="http://schemas.microsoft.com/office/drawing/2014/main" id="{80F29481-D6FB-E192-6AD0-D6E9E561D02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83" r="3970" b="12857"/>
          <a:stretch/>
        </p:blipFill>
        <p:spPr bwMode="auto">
          <a:xfrm>
            <a:off x="6229215" y="0"/>
            <a:ext cx="5962785" cy="5976257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27F5F20-B87C-EBA2-F6DC-7EB6AC614C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259" y="256267"/>
            <a:ext cx="6085940" cy="1325563"/>
          </a:xfrm>
        </p:spPr>
        <p:txBody>
          <a:bodyPr/>
          <a:lstStyle/>
          <a:p>
            <a:r>
              <a:rPr lang="es-MX" dirty="0"/>
              <a:t>Apuntadores a Funciones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C125AE45-C852-1429-8104-83C34236A3E8}"/>
              </a:ext>
            </a:extLst>
          </p:cNvPr>
          <p:cNvSpPr txBox="1">
            <a:spLocks/>
          </p:cNvSpPr>
          <p:nvPr/>
        </p:nvSpPr>
        <p:spPr>
          <a:xfrm>
            <a:off x="7444121" y="1371882"/>
            <a:ext cx="4160050" cy="1393090"/>
          </a:xfrm>
          <a:prstGeom prst="rect">
            <a:avLst/>
          </a:prstGeom>
          <a:solidFill>
            <a:schemeClr val="tx1">
              <a:lumMod val="95000"/>
              <a:lumOff val="5000"/>
              <a:alpha val="67000"/>
            </a:schemeClr>
          </a:solidFill>
          <a:ln>
            <a:noFill/>
          </a:ln>
          <a:effectLst>
            <a:softEdge rad="63500"/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noProof="1">
                <a:ln w="0">
                  <a:solidFill>
                    <a:srgbClr val="FFFF00"/>
                  </a:solidFill>
                </a:ln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void MyFunction(int n) {...}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1400" noProof="1">
              <a:ln w="0">
                <a:solidFill>
                  <a:srgbClr val="FFFF00"/>
                </a:solidFill>
              </a:ln>
              <a:solidFill>
                <a:srgbClr val="FFFF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noProof="1">
                <a:ln w="0">
                  <a:solidFill>
                    <a:srgbClr val="FFFF00"/>
                  </a:solidFill>
                </a:ln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(functionPointer)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1400" noProof="1">
              <a:ln w="0">
                <a:solidFill>
                  <a:srgbClr val="FFFF00"/>
                </a:solidFill>
              </a:ln>
              <a:solidFill>
                <a:srgbClr val="FFFF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noProof="1">
                <a:ln w="0">
                  <a:solidFill>
                    <a:srgbClr val="FFFF00"/>
                  </a:solidFill>
                </a:ln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void (*functionPointer)(int)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1400" noProof="1">
              <a:ln w="0">
                <a:solidFill>
                  <a:srgbClr val="FFFF00"/>
                </a:solidFill>
              </a:ln>
              <a:solidFill>
                <a:srgbClr val="FFFF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6B29558-930E-0CC9-5635-EA2D5F367C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339" y="1371881"/>
            <a:ext cx="5143004" cy="41120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MX" dirty="0"/>
              <a:t>Si tenemos una función</a:t>
            </a:r>
          </a:p>
          <a:p>
            <a:r>
              <a:rPr lang="es-MX" sz="2000" dirty="0"/>
              <a:t>El nombre de la función es un apuntador a la dirección de memoria donde está el código.</a:t>
            </a:r>
          </a:p>
          <a:p>
            <a:r>
              <a:rPr lang="es-MX" sz="2000" dirty="0"/>
              <a:t>Un apuntador a función necesita saber cómo se manejará el ‘</a:t>
            </a:r>
            <a:r>
              <a:rPr lang="es-MX" sz="2000" dirty="0" err="1"/>
              <a:t>stack</a:t>
            </a:r>
            <a:r>
              <a:rPr lang="es-MX" sz="2000" dirty="0"/>
              <a:t>’, por lo que la declaración requiere decoración.</a:t>
            </a:r>
          </a:p>
        </p:txBody>
      </p:sp>
    </p:spTree>
    <p:extLst>
      <p:ext uri="{BB962C8B-B14F-4D97-AF65-F5344CB8AC3E}">
        <p14:creationId xmlns:p14="http://schemas.microsoft.com/office/powerpoint/2010/main" val="31356105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a street sign with several arrows pointing to different places of the world">
            <a:extLst>
              <a:ext uri="{FF2B5EF4-FFF2-40B4-BE49-F238E27FC236}">
                <a16:creationId xmlns:a16="http://schemas.microsoft.com/office/drawing/2014/main" id="{80F29481-D6FB-E192-6AD0-D6E9E561D02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83" r="3970" b="12857"/>
          <a:stretch/>
        </p:blipFill>
        <p:spPr bwMode="auto">
          <a:xfrm>
            <a:off x="6229215" y="0"/>
            <a:ext cx="5962785" cy="5976257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27F5F20-B87C-EBA2-F6DC-7EB6AC614C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259" y="256267"/>
            <a:ext cx="6085940" cy="1325563"/>
          </a:xfrm>
        </p:spPr>
        <p:txBody>
          <a:bodyPr/>
          <a:lstStyle/>
          <a:p>
            <a:r>
              <a:rPr lang="es-MX" dirty="0"/>
              <a:t>Apuntadores a Funciones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C125AE45-C852-1429-8104-83C34236A3E8}"/>
              </a:ext>
            </a:extLst>
          </p:cNvPr>
          <p:cNvSpPr txBox="1">
            <a:spLocks/>
          </p:cNvSpPr>
          <p:nvPr/>
        </p:nvSpPr>
        <p:spPr>
          <a:xfrm>
            <a:off x="7444121" y="1371882"/>
            <a:ext cx="4160050" cy="1899276"/>
          </a:xfrm>
          <a:prstGeom prst="rect">
            <a:avLst/>
          </a:prstGeom>
          <a:solidFill>
            <a:schemeClr val="tx1">
              <a:lumMod val="95000"/>
              <a:lumOff val="5000"/>
              <a:alpha val="67000"/>
            </a:schemeClr>
          </a:solidFill>
          <a:ln>
            <a:noFill/>
          </a:ln>
          <a:effectLst>
            <a:softEdge rad="63500"/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noProof="1">
                <a:ln w="0">
                  <a:solidFill>
                    <a:srgbClr val="FFFF00"/>
                  </a:solidFill>
                </a:ln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void MyFunction(int n) {...}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1400" noProof="1">
              <a:ln w="0">
                <a:solidFill>
                  <a:srgbClr val="FFFF00"/>
                </a:solidFill>
              </a:ln>
              <a:solidFill>
                <a:srgbClr val="FFFF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noProof="1">
                <a:ln w="0">
                  <a:solidFill>
                    <a:srgbClr val="FFFF00"/>
                  </a:solidFill>
                </a:ln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(functionPointer)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1400" noProof="1">
              <a:ln w="0">
                <a:solidFill>
                  <a:srgbClr val="FFFF00"/>
                </a:solidFill>
              </a:ln>
              <a:solidFill>
                <a:srgbClr val="FFFF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noProof="1">
                <a:ln w="0">
                  <a:solidFill>
                    <a:srgbClr val="FFFF00"/>
                  </a:solidFill>
                </a:ln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void (*functionPointer)(int)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1400" noProof="1">
              <a:ln w="0">
                <a:solidFill>
                  <a:srgbClr val="FFFF00"/>
                </a:solidFill>
              </a:ln>
              <a:solidFill>
                <a:srgbClr val="FFFF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noProof="1">
                <a:ln w="0">
                  <a:solidFill>
                    <a:srgbClr val="FFFF00"/>
                  </a:solidFill>
                </a:ln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functionPointer = MyFunction;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6B29558-930E-0CC9-5635-EA2D5F367C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339" y="1371881"/>
            <a:ext cx="5143004" cy="41120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MX" dirty="0"/>
              <a:t>Si tenemos una función</a:t>
            </a:r>
          </a:p>
          <a:p>
            <a:r>
              <a:rPr lang="es-MX" sz="2000" dirty="0"/>
              <a:t>El nombre de la función es un apuntador a la dirección de memoria donde está el código.</a:t>
            </a:r>
          </a:p>
          <a:p>
            <a:r>
              <a:rPr lang="es-MX" sz="2000" dirty="0"/>
              <a:t>Un apuntador a función necesita saber cómo se manejará el ‘</a:t>
            </a:r>
            <a:r>
              <a:rPr lang="es-MX" sz="2000" dirty="0" err="1"/>
              <a:t>stack</a:t>
            </a:r>
            <a:r>
              <a:rPr lang="es-MX" sz="2000" dirty="0"/>
              <a:t>’, por lo que la declaración requiere decoración.</a:t>
            </a:r>
          </a:p>
          <a:p>
            <a:r>
              <a:rPr lang="es-MX" sz="2000" dirty="0"/>
              <a:t>Para apuntar a la dirección se usa una asignación simple.</a:t>
            </a:r>
          </a:p>
        </p:txBody>
      </p:sp>
    </p:spTree>
    <p:extLst>
      <p:ext uri="{BB962C8B-B14F-4D97-AF65-F5344CB8AC3E}">
        <p14:creationId xmlns:p14="http://schemas.microsoft.com/office/powerpoint/2010/main" val="16875768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a street sign with several arrows pointing to different places of the world">
            <a:extLst>
              <a:ext uri="{FF2B5EF4-FFF2-40B4-BE49-F238E27FC236}">
                <a16:creationId xmlns:a16="http://schemas.microsoft.com/office/drawing/2014/main" id="{80F29481-D6FB-E192-6AD0-D6E9E561D02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83" r="3970" b="12857"/>
          <a:stretch/>
        </p:blipFill>
        <p:spPr bwMode="auto">
          <a:xfrm>
            <a:off x="6229215" y="0"/>
            <a:ext cx="5962785" cy="5976257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27F5F20-B87C-EBA2-F6DC-7EB6AC614C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259" y="256267"/>
            <a:ext cx="6085940" cy="1325563"/>
          </a:xfrm>
        </p:spPr>
        <p:txBody>
          <a:bodyPr/>
          <a:lstStyle/>
          <a:p>
            <a:r>
              <a:rPr lang="es-MX" dirty="0"/>
              <a:t>Apuntadores a Funciones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C125AE45-C852-1429-8104-83C34236A3E8}"/>
              </a:ext>
            </a:extLst>
          </p:cNvPr>
          <p:cNvSpPr txBox="1">
            <a:spLocks/>
          </p:cNvSpPr>
          <p:nvPr/>
        </p:nvSpPr>
        <p:spPr>
          <a:xfrm>
            <a:off x="7444121" y="1371882"/>
            <a:ext cx="4160050" cy="1899276"/>
          </a:xfrm>
          <a:prstGeom prst="rect">
            <a:avLst/>
          </a:prstGeom>
          <a:solidFill>
            <a:schemeClr val="tx1">
              <a:lumMod val="95000"/>
              <a:lumOff val="5000"/>
              <a:alpha val="67000"/>
            </a:schemeClr>
          </a:solidFill>
          <a:ln>
            <a:noFill/>
          </a:ln>
          <a:effectLst>
            <a:softEdge rad="63500"/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noProof="1">
                <a:ln w="0">
                  <a:solidFill>
                    <a:srgbClr val="FFFF00"/>
                  </a:solidFill>
                </a:ln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void MyFunction(int n) {...}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1400" noProof="1">
              <a:ln w="0">
                <a:solidFill>
                  <a:srgbClr val="FFFF00"/>
                </a:solidFill>
              </a:ln>
              <a:solidFill>
                <a:srgbClr val="FFFF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noProof="1">
                <a:ln w="0">
                  <a:solidFill>
                    <a:srgbClr val="FFFF00"/>
                  </a:solidFill>
                </a:ln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(functionPointer)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1400" noProof="1">
              <a:ln w="0">
                <a:solidFill>
                  <a:srgbClr val="FFFF00"/>
                </a:solidFill>
              </a:ln>
              <a:solidFill>
                <a:srgbClr val="FFFF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noProof="1">
                <a:ln w="0">
                  <a:solidFill>
                    <a:srgbClr val="FFFF00"/>
                  </a:solidFill>
                </a:ln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void (*functionPointer)(int)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1400" noProof="1">
              <a:ln w="0">
                <a:solidFill>
                  <a:srgbClr val="FFFF00"/>
                </a:solidFill>
              </a:ln>
              <a:solidFill>
                <a:srgbClr val="FFFF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noProof="1">
                <a:ln w="0">
                  <a:solidFill>
                    <a:srgbClr val="FFFF00"/>
                  </a:solidFill>
                </a:ln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functionPointer = MyFunction;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6B29558-930E-0CC9-5635-EA2D5F367C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339" y="1371881"/>
            <a:ext cx="5143004" cy="41120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MX" dirty="0"/>
              <a:t>Si tenemos una función</a:t>
            </a:r>
          </a:p>
          <a:p>
            <a:r>
              <a:rPr lang="es-MX" sz="2000" dirty="0"/>
              <a:t>El nombre de la función es un apuntador a la dirección de memoria donde está el código.</a:t>
            </a:r>
          </a:p>
          <a:p>
            <a:r>
              <a:rPr lang="es-MX" sz="2000" dirty="0"/>
              <a:t>Un apuntador a función necesita saber cómo se manejará el ‘</a:t>
            </a:r>
            <a:r>
              <a:rPr lang="es-MX" sz="2000" dirty="0" err="1"/>
              <a:t>stack</a:t>
            </a:r>
            <a:r>
              <a:rPr lang="es-MX" sz="2000" dirty="0"/>
              <a:t>’, por lo que la declaración requiere decoración.</a:t>
            </a:r>
          </a:p>
          <a:p>
            <a:r>
              <a:rPr lang="es-MX" sz="2000" dirty="0"/>
              <a:t>Para apuntar a la dirección se usa una asignación simple.</a:t>
            </a:r>
          </a:p>
          <a:p>
            <a:r>
              <a:rPr lang="es-MX" sz="2000" dirty="0"/>
              <a:t>Si el nombre de una función es su dirección, entonces el apuntador se puede usar como…</a:t>
            </a:r>
          </a:p>
        </p:txBody>
      </p:sp>
    </p:spTree>
    <p:extLst>
      <p:ext uri="{BB962C8B-B14F-4D97-AF65-F5344CB8AC3E}">
        <p14:creationId xmlns:p14="http://schemas.microsoft.com/office/powerpoint/2010/main" val="19118024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a street sign with several arrows pointing to different places of the world">
            <a:extLst>
              <a:ext uri="{FF2B5EF4-FFF2-40B4-BE49-F238E27FC236}">
                <a16:creationId xmlns:a16="http://schemas.microsoft.com/office/drawing/2014/main" id="{80F29481-D6FB-E192-6AD0-D6E9E561D02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83" r="3970" b="12857"/>
          <a:stretch/>
        </p:blipFill>
        <p:spPr bwMode="auto">
          <a:xfrm>
            <a:off x="6229215" y="0"/>
            <a:ext cx="5962785" cy="5976257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27F5F20-B87C-EBA2-F6DC-7EB6AC614C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259" y="256267"/>
            <a:ext cx="6085940" cy="1325563"/>
          </a:xfrm>
        </p:spPr>
        <p:txBody>
          <a:bodyPr/>
          <a:lstStyle/>
          <a:p>
            <a:r>
              <a:rPr lang="es-MX" dirty="0"/>
              <a:t>Apuntadores a Funciones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C125AE45-C852-1429-8104-83C34236A3E8}"/>
              </a:ext>
            </a:extLst>
          </p:cNvPr>
          <p:cNvSpPr txBox="1">
            <a:spLocks/>
          </p:cNvSpPr>
          <p:nvPr/>
        </p:nvSpPr>
        <p:spPr>
          <a:xfrm>
            <a:off x="7444121" y="1371881"/>
            <a:ext cx="4160050" cy="2481661"/>
          </a:xfrm>
          <a:prstGeom prst="rect">
            <a:avLst/>
          </a:prstGeom>
          <a:solidFill>
            <a:schemeClr val="tx1">
              <a:lumMod val="95000"/>
              <a:lumOff val="5000"/>
              <a:alpha val="67000"/>
            </a:schemeClr>
          </a:solidFill>
          <a:ln>
            <a:noFill/>
          </a:ln>
          <a:effectLst>
            <a:softEdge rad="63500"/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noProof="1">
                <a:ln w="0">
                  <a:solidFill>
                    <a:srgbClr val="FFFF00"/>
                  </a:solidFill>
                </a:ln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void MyFunction(int n) {...}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1400" noProof="1">
              <a:ln w="0">
                <a:solidFill>
                  <a:srgbClr val="FFFF00"/>
                </a:solidFill>
              </a:ln>
              <a:solidFill>
                <a:srgbClr val="FFFF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noProof="1">
                <a:ln w="0">
                  <a:solidFill>
                    <a:srgbClr val="FFFF00"/>
                  </a:solidFill>
                </a:ln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(functionPointer)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1400" noProof="1">
              <a:ln w="0">
                <a:solidFill>
                  <a:srgbClr val="FFFF00"/>
                </a:solidFill>
              </a:ln>
              <a:solidFill>
                <a:srgbClr val="FFFF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noProof="1">
                <a:ln w="0">
                  <a:solidFill>
                    <a:srgbClr val="FFFF00"/>
                  </a:solidFill>
                </a:ln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void (*functionPointer)(int)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1400" noProof="1">
              <a:ln w="0">
                <a:solidFill>
                  <a:srgbClr val="FFFF00"/>
                </a:solidFill>
              </a:ln>
              <a:solidFill>
                <a:srgbClr val="FFFF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noProof="1">
                <a:ln w="0">
                  <a:solidFill>
                    <a:srgbClr val="FFFF00"/>
                  </a:solidFill>
                </a:ln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functionPointer = MyFunction;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1400" noProof="1">
              <a:ln w="0">
                <a:solidFill>
                  <a:srgbClr val="FFFF00"/>
                </a:solidFill>
              </a:ln>
              <a:solidFill>
                <a:srgbClr val="FFFF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noProof="1">
                <a:ln w="0">
                  <a:solidFill>
                    <a:srgbClr val="FFFF00"/>
                  </a:solidFill>
                </a:ln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functionPointer(5);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6B29558-930E-0CC9-5635-EA2D5F367C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339" y="1371881"/>
            <a:ext cx="5143004" cy="41120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MX" dirty="0"/>
              <a:t>Si tenemos una función</a:t>
            </a:r>
          </a:p>
          <a:p>
            <a:r>
              <a:rPr lang="es-MX" sz="2000" dirty="0"/>
              <a:t>El nombre de la función es un apuntador a la dirección de memoria donde está el código.</a:t>
            </a:r>
          </a:p>
          <a:p>
            <a:r>
              <a:rPr lang="es-MX" sz="2000" dirty="0"/>
              <a:t>Un apuntador a función necesita saber cómo se manejará el ‘</a:t>
            </a:r>
            <a:r>
              <a:rPr lang="es-MX" sz="2000" dirty="0" err="1"/>
              <a:t>stack</a:t>
            </a:r>
            <a:r>
              <a:rPr lang="es-MX" sz="2000" dirty="0"/>
              <a:t>’, por lo que la declaración requiere decoración.</a:t>
            </a:r>
          </a:p>
          <a:p>
            <a:r>
              <a:rPr lang="es-MX" sz="2000" dirty="0"/>
              <a:t>Para apuntar a la dirección se usa una asignación simple.</a:t>
            </a:r>
          </a:p>
          <a:p>
            <a:r>
              <a:rPr lang="es-MX" sz="2000" dirty="0"/>
              <a:t>Si el nombre de una función es su dirección, entonces el apuntador se puede usar como… una llamada normal a la función.</a:t>
            </a:r>
          </a:p>
        </p:txBody>
      </p:sp>
    </p:spTree>
    <p:extLst>
      <p:ext uri="{BB962C8B-B14F-4D97-AF65-F5344CB8AC3E}">
        <p14:creationId xmlns:p14="http://schemas.microsoft.com/office/powerpoint/2010/main" val="24359680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2926A83-048F-6793-BB24-B7A1A931F4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2006"/>
          <a:stretch/>
        </p:blipFill>
        <p:spPr>
          <a:xfrm>
            <a:off x="0" y="0"/>
            <a:ext cx="12192000" cy="6015038"/>
          </a:xfrm>
          <a:prstGeom prst="rect">
            <a:avLst/>
          </a:prstGeom>
        </p:spPr>
      </p:pic>
      <p:sp>
        <p:nvSpPr>
          <p:cNvPr id="5" name="Title 2">
            <a:extLst>
              <a:ext uri="{FF2B5EF4-FFF2-40B4-BE49-F238E27FC236}">
                <a16:creationId xmlns:a16="http://schemas.microsoft.com/office/drawing/2014/main" id="{9CB10C2A-C49A-9170-AB97-8E7F9BF955F8}"/>
              </a:ext>
            </a:extLst>
          </p:cNvPr>
          <p:cNvSpPr txBox="1">
            <a:spLocks/>
          </p:cNvSpPr>
          <p:nvPr/>
        </p:nvSpPr>
        <p:spPr>
          <a:xfrm>
            <a:off x="477981" y="1122363"/>
            <a:ext cx="4023360" cy="22050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>
                <a:solidFill>
                  <a:schemeClr val="bg1"/>
                </a:solidFill>
              </a:rPr>
              <a:t>Code sample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6AF91EAC-68C6-F621-3D74-C3F2F7EFD859}"/>
              </a:ext>
            </a:extLst>
          </p:cNvPr>
          <p:cNvSpPr txBox="1">
            <a:spLocks/>
          </p:cNvSpPr>
          <p:nvPr/>
        </p:nvSpPr>
        <p:spPr>
          <a:xfrm>
            <a:off x="477979" y="3369733"/>
            <a:ext cx="6046191" cy="2514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05-Manejo de Memoria\05.C-Apuntador A </a:t>
            </a:r>
            <a:r>
              <a:rPr lang="en-US" sz="2000" dirty="0" err="1">
                <a:solidFill>
                  <a:schemeClr val="bg1"/>
                </a:solidFill>
              </a:rPr>
              <a:t>Funciones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40186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2014D53-31F9-88F6-754B-1C22182F690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/>
          <a:srcRect b="12290"/>
          <a:stretch/>
        </p:blipFill>
        <p:spPr>
          <a:xfrm>
            <a:off x="-1528" y="0"/>
            <a:ext cx="12179011" cy="601510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0DF2625-6256-6A32-0940-BF4D8834B6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784526"/>
          </a:xfrm>
        </p:spPr>
        <p:txBody>
          <a:bodyPr/>
          <a:lstStyle/>
          <a:p>
            <a:pPr algn="l"/>
            <a:r>
              <a:rPr lang="es-MX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Manejo de memoria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E194C23-C529-2470-9701-61B357818F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861733"/>
            <a:ext cx="9144000" cy="2873903"/>
          </a:xfrm>
        </p:spPr>
        <p:txBody>
          <a:bodyPr>
            <a:normAutofit fontScale="92500" lnSpcReduction="10000"/>
          </a:bodyPr>
          <a:lstStyle/>
          <a:p>
            <a:pPr marL="457200" indent="-457200" algn="l">
              <a:buFont typeface="+mj-lt"/>
              <a:buAutoNum type="arabicPeriod"/>
            </a:pPr>
            <a:r>
              <a:rPr lang="es-ES" dirty="0" err="1">
                <a:solidFill>
                  <a:schemeClr val="bg1"/>
                </a:solidFill>
              </a:rPr>
              <a:t>Heap</a:t>
            </a:r>
            <a:r>
              <a:rPr lang="es-ES" dirty="0">
                <a:solidFill>
                  <a:schemeClr val="bg1"/>
                </a:solidFill>
              </a:rPr>
              <a:t> y </a:t>
            </a:r>
            <a:r>
              <a:rPr lang="es-ES" dirty="0" err="1">
                <a:solidFill>
                  <a:schemeClr val="bg1"/>
                </a:solidFill>
              </a:rPr>
              <a:t>Stack</a:t>
            </a:r>
            <a:endParaRPr lang="es-ES" dirty="0">
              <a:solidFill>
                <a:schemeClr val="bg1"/>
              </a:solidFill>
            </a:endParaRPr>
          </a:p>
          <a:p>
            <a:pPr marL="457200" indent="-457200" algn="l">
              <a:buFont typeface="+mj-lt"/>
              <a:buAutoNum type="arabicPeriod"/>
            </a:pPr>
            <a:r>
              <a:rPr lang="es-ES" dirty="0">
                <a:solidFill>
                  <a:schemeClr val="bg1"/>
                </a:solidFill>
              </a:rPr>
              <a:t>Memoria dinámica</a:t>
            </a:r>
          </a:p>
          <a:p>
            <a:pPr marL="457200" indent="-457200" algn="l">
              <a:buFont typeface="+mj-lt"/>
              <a:buAutoNum type="arabicPeriod"/>
            </a:pPr>
            <a:r>
              <a:rPr lang="es-ES" dirty="0">
                <a:solidFill>
                  <a:schemeClr val="bg1"/>
                </a:solidFill>
              </a:rPr>
              <a:t>Apuntadores a arreglos</a:t>
            </a:r>
          </a:p>
          <a:p>
            <a:pPr marL="457200" indent="-457200" algn="l">
              <a:buFont typeface="+mj-lt"/>
              <a:buAutoNum type="arabicPeriod"/>
            </a:pPr>
            <a:r>
              <a:rPr lang="es-ES" dirty="0">
                <a:solidFill>
                  <a:schemeClr val="bg1"/>
                </a:solidFill>
              </a:rPr>
              <a:t>Apuntadores a funciones</a:t>
            </a:r>
          </a:p>
          <a:p>
            <a:pPr marL="457200" indent="-457200" algn="l">
              <a:buFont typeface="+mj-lt"/>
              <a:buAutoNum type="arabicPeriod"/>
            </a:pPr>
            <a:r>
              <a:rPr lang="es-ES" dirty="0">
                <a:solidFill>
                  <a:schemeClr val="bg1"/>
                </a:solidFill>
              </a:rPr>
              <a:t>Apuntadores a cadenas</a:t>
            </a:r>
          </a:p>
          <a:p>
            <a:pPr marL="457200" indent="-457200" algn="l">
              <a:buFont typeface="+mj-lt"/>
              <a:buAutoNum type="arabicPeriod"/>
            </a:pPr>
            <a:r>
              <a:rPr lang="es-ES" dirty="0">
                <a:solidFill>
                  <a:schemeClr val="bg1"/>
                </a:solidFill>
              </a:rPr>
              <a:t>Apuntadores a estructuras</a:t>
            </a:r>
          </a:p>
          <a:p>
            <a:pPr marL="457200" indent="-457200" algn="l">
              <a:buFont typeface="+mj-lt"/>
              <a:buAutoNum type="arabicPeriod"/>
            </a:pPr>
            <a:r>
              <a:rPr lang="es-ES" dirty="0">
                <a:solidFill>
                  <a:schemeClr val="bg1"/>
                </a:solidFill>
              </a:rPr>
              <a:t>Operaciones a nivel byte</a:t>
            </a:r>
          </a:p>
        </p:txBody>
      </p:sp>
    </p:spTree>
    <p:extLst>
      <p:ext uri="{BB962C8B-B14F-4D97-AF65-F5344CB8AC3E}">
        <p14:creationId xmlns:p14="http://schemas.microsoft.com/office/powerpoint/2010/main" val="28823727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07BE197-A3E1-B5E8-19FD-D2FAA8C539A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-1" r="1352" b="3342"/>
          <a:stretch/>
        </p:blipFill>
        <p:spPr>
          <a:xfrm>
            <a:off x="0" y="2845"/>
            <a:ext cx="10850088" cy="600335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27F5F20-B87C-EBA2-F6DC-7EB6AC614C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6192" y="365126"/>
            <a:ext cx="5847608" cy="596776"/>
          </a:xfrm>
        </p:spPr>
        <p:txBody>
          <a:bodyPr>
            <a:normAutofit fontScale="90000"/>
          </a:bodyPr>
          <a:lstStyle/>
          <a:p>
            <a:r>
              <a:rPr lang="es-MX" dirty="0"/>
              <a:t>Práctica (60 minutos)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F8C070-2F94-8917-F6B4-48D2846EF8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0748" y="1045030"/>
            <a:ext cx="6002903" cy="4552206"/>
          </a:xfrm>
        </p:spPr>
        <p:txBody>
          <a:bodyPr>
            <a:normAutofit/>
          </a:bodyPr>
          <a:lstStyle/>
          <a:p>
            <a:pPr marL="514350" indent="-514350">
              <a:buAutoNum type="arabicParenR"/>
            </a:pPr>
            <a:r>
              <a:rPr lang="es-MX" dirty="0"/>
              <a:t>Implemente, utilizando estructuras y apuntadores a funciones una clase de ‘figuras’ que se puede usar para definir dos tipos diferentes de figuras, ‘circulo’ y ‘cuadrado’, y un método para calcular el ‘área’ otro para el ‘perímetro’ [100%].</a:t>
            </a:r>
          </a:p>
        </p:txBody>
      </p:sp>
    </p:spTree>
    <p:extLst>
      <p:ext uri="{BB962C8B-B14F-4D97-AF65-F5344CB8AC3E}">
        <p14:creationId xmlns:p14="http://schemas.microsoft.com/office/powerpoint/2010/main" val="37018228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07BE197-A3E1-B5E8-19FD-D2FAA8C539A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-1" r="1352" b="3342"/>
          <a:stretch/>
        </p:blipFill>
        <p:spPr>
          <a:xfrm>
            <a:off x="0" y="2845"/>
            <a:ext cx="10850088" cy="600335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27F5F20-B87C-EBA2-F6DC-7EB6AC614C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6192" y="365126"/>
            <a:ext cx="5847608" cy="596776"/>
          </a:xfrm>
        </p:spPr>
        <p:txBody>
          <a:bodyPr>
            <a:normAutofit fontScale="90000"/>
          </a:bodyPr>
          <a:lstStyle/>
          <a:p>
            <a:r>
              <a:rPr lang="es-MX" dirty="0"/>
              <a:t>Práctica (60 minutos)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F8C070-2F94-8917-F6B4-48D2846EF8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0748" y="1045030"/>
            <a:ext cx="6002903" cy="45522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MX" dirty="0"/>
              <a:t>¿Qué es una clase en OOP?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B897251-1D0E-F94B-1280-4B0593840F81}"/>
              </a:ext>
            </a:extLst>
          </p:cNvPr>
          <p:cNvGrpSpPr/>
          <p:nvPr/>
        </p:nvGrpSpPr>
        <p:grpSpPr>
          <a:xfrm>
            <a:off x="7424056" y="1834243"/>
            <a:ext cx="1910444" cy="930729"/>
            <a:chOff x="6144985" y="2002971"/>
            <a:chExt cx="1910444" cy="930729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9A1B567-68B7-0B07-8B1C-4F177E9863EF}"/>
                </a:ext>
              </a:extLst>
            </p:cNvPr>
            <p:cNvSpPr/>
            <p:nvPr/>
          </p:nvSpPr>
          <p:spPr>
            <a:xfrm>
              <a:off x="6144985" y="2002971"/>
              <a:ext cx="1910444" cy="31024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 err="1"/>
                <a:t>Class</a:t>
              </a:r>
              <a:endParaRPr lang="es-MX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3E417A7-8A55-1135-4AA7-31405DAA79CF}"/>
                </a:ext>
              </a:extLst>
            </p:cNvPr>
            <p:cNvSpPr/>
            <p:nvPr/>
          </p:nvSpPr>
          <p:spPr>
            <a:xfrm>
              <a:off x="6144985" y="2313214"/>
              <a:ext cx="1910444" cy="31024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/>
                <a:t>&lt;&lt;</a:t>
              </a:r>
              <a:r>
                <a:rPr lang="es-MX" dirty="0" err="1"/>
                <a:t>attributes</a:t>
              </a:r>
              <a:r>
                <a:rPr lang="es-MX" dirty="0"/>
                <a:t>&gt;&gt;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8865252-1764-F2C8-091B-0CEAEE97C18C}"/>
                </a:ext>
              </a:extLst>
            </p:cNvPr>
            <p:cNvSpPr/>
            <p:nvPr/>
          </p:nvSpPr>
          <p:spPr>
            <a:xfrm>
              <a:off x="6144985" y="2623457"/>
              <a:ext cx="1910444" cy="31024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/>
                <a:t>&lt;&lt;</a:t>
              </a:r>
              <a:r>
                <a:rPr lang="es-MX" dirty="0" err="1"/>
                <a:t>methods</a:t>
              </a:r>
              <a:r>
                <a:rPr lang="es-MX" dirty="0"/>
                <a:t>&gt;&gt;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468042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07BE197-A3E1-B5E8-19FD-D2FAA8C539A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-1" r="1352" b="3342"/>
          <a:stretch/>
        </p:blipFill>
        <p:spPr>
          <a:xfrm>
            <a:off x="0" y="2845"/>
            <a:ext cx="10850088" cy="600335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27F5F20-B87C-EBA2-F6DC-7EB6AC614C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6192" y="365126"/>
            <a:ext cx="5847608" cy="596776"/>
          </a:xfrm>
        </p:spPr>
        <p:txBody>
          <a:bodyPr>
            <a:normAutofit fontScale="90000"/>
          </a:bodyPr>
          <a:lstStyle/>
          <a:p>
            <a:r>
              <a:rPr lang="es-MX" dirty="0"/>
              <a:t>Práctica (60 minutos)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F8C070-2F94-8917-F6B4-48D2846EF8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0748" y="1045030"/>
            <a:ext cx="6002903" cy="45522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MX" dirty="0"/>
              <a:t>¿Qué es una clase en OOP?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B897251-1D0E-F94B-1280-4B0593840F81}"/>
              </a:ext>
            </a:extLst>
          </p:cNvPr>
          <p:cNvGrpSpPr/>
          <p:nvPr/>
        </p:nvGrpSpPr>
        <p:grpSpPr>
          <a:xfrm>
            <a:off x="7424056" y="1834243"/>
            <a:ext cx="1910444" cy="930729"/>
            <a:chOff x="6144985" y="2002971"/>
            <a:chExt cx="1910444" cy="930729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9A1B567-68B7-0B07-8B1C-4F177E9863EF}"/>
                </a:ext>
              </a:extLst>
            </p:cNvPr>
            <p:cNvSpPr/>
            <p:nvPr/>
          </p:nvSpPr>
          <p:spPr>
            <a:xfrm>
              <a:off x="6144985" y="2002971"/>
              <a:ext cx="1910444" cy="31024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/>
                <a:t>Figure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3E417A7-8A55-1135-4AA7-31405DAA79CF}"/>
                </a:ext>
              </a:extLst>
            </p:cNvPr>
            <p:cNvSpPr/>
            <p:nvPr/>
          </p:nvSpPr>
          <p:spPr>
            <a:xfrm>
              <a:off x="6144985" y="2313214"/>
              <a:ext cx="1910444" cy="31024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/>
                <a:t>&lt;&lt;</a:t>
              </a:r>
              <a:r>
                <a:rPr lang="es-MX" dirty="0" err="1"/>
                <a:t>attributes</a:t>
              </a:r>
              <a:r>
                <a:rPr lang="es-MX" dirty="0"/>
                <a:t>&gt;&gt;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8865252-1764-F2C8-091B-0CEAEE97C18C}"/>
                </a:ext>
              </a:extLst>
            </p:cNvPr>
            <p:cNvSpPr/>
            <p:nvPr/>
          </p:nvSpPr>
          <p:spPr>
            <a:xfrm>
              <a:off x="6144985" y="2623457"/>
              <a:ext cx="1910444" cy="31024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 err="1"/>
                <a:t>float</a:t>
              </a:r>
              <a:r>
                <a:rPr lang="es-MX" dirty="0"/>
                <a:t> </a:t>
              </a:r>
              <a:r>
                <a:rPr lang="es-MX" dirty="0" err="1"/>
                <a:t>Area</a:t>
              </a:r>
              <a:r>
                <a:rPr lang="es-MX" dirty="0"/>
                <a:t>()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084043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07BE197-A3E1-B5E8-19FD-D2FAA8C539A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-1" r="1352" b="3342"/>
          <a:stretch/>
        </p:blipFill>
        <p:spPr>
          <a:xfrm>
            <a:off x="0" y="2845"/>
            <a:ext cx="10850088" cy="600335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27F5F20-B87C-EBA2-F6DC-7EB6AC614C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6192" y="365126"/>
            <a:ext cx="5847608" cy="596776"/>
          </a:xfrm>
        </p:spPr>
        <p:txBody>
          <a:bodyPr>
            <a:normAutofit fontScale="90000"/>
          </a:bodyPr>
          <a:lstStyle/>
          <a:p>
            <a:r>
              <a:rPr lang="es-MX" dirty="0"/>
              <a:t>Práctica (60 minutos)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F8C070-2F94-8917-F6B4-48D2846EF8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0748" y="1045030"/>
            <a:ext cx="6002903" cy="45522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MX" dirty="0"/>
              <a:t>¿Qué es una clase en OOP?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B897251-1D0E-F94B-1280-4B0593840F81}"/>
              </a:ext>
            </a:extLst>
          </p:cNvPr>
          <p:cNvGrpSpPr/>
          <p:nvPr/>
        </p:nvGrpSpPr>
        <p:grpSpPr>
          <a:xfrm>
            <a:off x="7424056" y="1834243"/>
            <a:ext cx="1910444" cy="930729"/>
            <a:chOff x="6144985" y="2002971"/>
            <a:chExt cx="1910444" cy="930729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9A1B567-68B7-0B07-8B1C-4F177E9863EF}"/>
                </a:ext>
              </a:extLst>
            </p:cNvPr>
            <p:cNvSpPr/>
            <p:nvPr/>
          </p:nvSpPr>
          <p:spPr>
            <a:xfrm>
              <a:off x="6144985" y="2002971"/>
              <a:ext cx="1910444" cy="31024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/>
                <a:t>Figure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3E417A7-8A55-1135-4AA7-31405DAA79CF}"/>
                </a:ext>
              </a:extLst>
            </p:cNvPr>
            <p:cNvSpPr/>
            <p:nvPr/>
          </p:nvSpPr>
          <p:spPr>
            <a:xfrm>
              <a:off x="6144985" y="2313214"/>
              <a:ext cx="1910444" cy="31024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/>
                <a:t>&lt;&lt;</a:t>
              </a:r>
              <a:r>
                <a:rPr lang="es-MX" dirty="0" err="1"/>
                <a:t>attributes</a:t>
              </a:r>
              <a:r>
                <a:rPr lang="es-MX" dirty="0"/>
                <a:t>&gt;&gt;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8865252-1764-F2C8-091B-0CEAEE97C18C}"/>
                </a:ext>
              </a:extLst>
            </p:cNvPr>
            <p:cNvSpPr/>
            <p:nvPr/>
          </p:nvSpPr>
          <p:spPr>
            <a:xfrm>
              <a:off x="6144985" y="2623457"/>
              <a:ext cx="1910444" cy="31024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 err="1"/>
                <a:t>float</a:t>
              </a:r>
              <a:r>
                <a:rPr lang="es-MX" dirty="0"/>
                <a:t> </a:t>
              </a:r>
              <a:r>
                <a:rPr lang="es-MX" dirty="0" err="1"/>
                <a:t>Area</a:t>
              </a:r>
              <a:r>
                <a:rPr lang="es-MX" dirty="0"/>
                <a:t>()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8F99A848-04F4-75CF-1028-B65C7CFDDB60}"/>
              </a:ext>
            </a:extLst>
          </p:cNvPr>
          <p:cNvGrpSpPr/>
          <p:nvPr/>
        </p:nvGrpSpPr>
        <p:grpSpPr>
          <a:xfrm>
            <a:off x="9334500" y="3819153"/>
            <a:ext cx="1910444" cy="930729"/>
            <a:chOff x="6144985" y="2002971"/>
            <a:chExt cx="1910444" cy="930729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ABD9F07-CB1A-6C21-501D-C3CF0B0AD718}"/>
                </a:ext>
              </a:extLst>
            </p:cNvPr>
            <p:cNvSpPr/>
            <p:nvPr/>
          </p:nvSpPr>
          <p:spPr>
            <a:xfrm>
              <a:off x="6144985" y="2002971"/>
              <a:ext cx="1910444" cy="31024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/>
                <a:t>Square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05E2758-33FB-5C34-5660-C0C2686E98EC}"/>
                </a:ext>
              </a:extLst>
            </p:cNvPr>
            <p:cNvSpPr/>
            <p:nvPr/>
          </p:nvSpPr>
          <p:spPr>
            <a:xfrm>
              <a:off x="6144985" y="2313214"/>
              <a:ext cx="1910444" cy="31024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 err="1"/>
                <a:t>float</a:t>
              </a:r>
              <a:r>
                <a:rPr lang="es-MX" dirty="0"/>
                <a:t> </a:t>
              </a:r>
              <a:r>
                <a:rPr lang="es-MX" dirty="0" err="1"/>
                <a:t>Side</a:t>
              </a:r>
              <a:endParaRPr lang="es-MX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3E3BBC9-EC4B-5E5C-1953-C868035E6AD9}"/>
                </a:ext>
              </a:extLst>
            </p:cNvPr>
            <p:cNvSpPr/>
            <p:nvPr/>
          </p:nvSpPr>
          <p:spPr>
            <a:xfrm>
              <a:off x="6144985" y="2623457"/>
              <a:ext cx="1910444" cy="31024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/>
                <a:t>&lt;&lt;</a:t>
              </a:r>
              <a:r>
                <a:rPr lang="es-MX" dirty="0" err="1"/>
                <a:t>float</a:t>
              </a:r>
              <a:r>
                <a:rPr lang="es-MX" dirty="0"/>
                <a:t> </a:t>
              </a:r>
              <a:r>
                <a:rPr lang="es-MX" dirty="0" err="1"/>
                <a:t>Area</a:t>
              </a:r>
              <a:r>
                <a:rPr lang="es-MX" dirty="0"/>
                <a:t>()&gt;&gt;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CE22A39-416E-FBD1-C2B8-23E341092273}"/>
              </a:ext>
            </a:extLst>
          </p:cNvPr>
          <p:cNvGrpSpPr/>
          <p:nvPr/>
        </p:nvGrpSpPr>
        <p:grpSpPr>
          <a:xfrm>
            <a:off x="5513612" y="3819153"/>
            <a:ext cx="1910444" cy="930729"/>
            <a:chOff x="6144985" y="2002971"/>
            <a:chExt cx="1910444" cy="930729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80F4FD4-A985-F7C2-5C10-3151DC782CA2}"/>
                </a:ext>
              </a:extLst>
            </p:cNvPr>
            <p:cNvSpPr/>
            <p:nvPr/>
          </p:nvSpPr>
          <p:spPr>
            <a:xfrm>
              <a:off x="6144985" y="2002971"/>
              <a:ext cx="1910444" cy="31024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 err="1"/>
                <a:t>Circle</a:t>
              </a:r>
              <a:endParaRPr lang="es-MX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7B3B60E-6D0E-07BD-8354-737768BEFF70}"/>
                </a:ext>
              </a:extLst>
            </p:cNvPr>
            <p:cNvSpPr/>
            <p:nvPr/>
          </p:nvSpPr>
          <p:spPr>
            <a:xfrm>
              <a:off x="6144985" y="2313214"/>
              <a:ext cx="1910444" cy="31024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 err="1"/>
                <a:t>float</a:t>
              </a:r>
              <a:r>
                <a:rPr lang="es-MX" dirty="0"/>
                <a:t> </a:t>
              </a:r>
              <a:r>
                <a:rPr lang="es-MX" dirty="0" err="1"/>
                <a:t>Radius</a:t>
              </a:r>
              <a:endParaRPr lang="es-MX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BFE1257-0FCD-3A09-944C-88582DE45D30}"/>
                </a:ext>
              </a:extLst>
            </p:cNvPr>
            <p:cNvSpPr/>
            <p:nvPr/>
          </p:nvSpPr>
          <p:spPr>
            <a:xfrm>
              <a:off x="6144985" y="2623457"/>
              <a:ext cx="1910444" cy="31024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/>
                <a:t>&lt;&lt;</a:t>
              </a:r>
              <a:r>
                <a:rPr lang="es-MX" dirty="0" err="1"/>
                <a:t>float</a:t>
              </a:r>
              <a:r>
                <a:rPr lang="es-MX" dirty="0"/>
                <a:t> </a:t>
              </a:r>
              <a:r>
                <a:rPr lang="es-MX" dirty="0" err="1"/>
                <a:t>Area</a:t>
              </a:r>
              <a:r>
                <a:rPr lang="es-MX" dirty="0"/>
                <a:t>()&gt;&gt;</a:t>
              </a:r>
            </a:p>
          </p:txBody>
        </p:sp>
      </p:grp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B937E55-99F3-B1BF-9E29-883A7EC60C09}"/>
              </a:ext>
            </a:extLst>
          </p:cNvPr>
          <p:cNvCxnSpPr>
            <a:cxnSpLocks/>
          </p:cNvCxnSpPr>
          <p:nvPr/>
        </p:nvCxnSpPr>
        <p:spPr>
          <a:xfrm flipV="1">
            <a:off x="6468834" y="2764972"/>
            <a:ext cx="1910444" cy="105418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509CD43-193E-19B1-332B-191328CAB97D}"/>
              </a:ext>
            </a:extLst>
          </p:cNvPr>
          <p:cNvCxnSpPr>
            <a:cxnSpLocks/>
            <a:endCxn id="7" idx="2"/>
          </p:cNvCxnSpPr>
          <p:nvPr/>
        </p:nvCxnSpPr>
        <p:spPr>
          <a:xfrm flipH="1" flipV="1">
            <a:off x="8379278" y="2764972"/>
            <a:ext cx="1910444" cy="104181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60902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07BE197-A3E1-B5E8-19FD-D2FAA8C539A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-1" r="1352" b="3342"/>
          <a:stretch/>
        </p:blipFill>
        <p:spPr>
          <a:xfrm>
            <a:off x="0" y="2845"/>
            <a:ext cx="10850088" cy="600335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27F5F20-B87C-EBA2-F6DC-7EB6AC614C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6192" y="365126"/>
            <a:ext cx="5847608" cy="596776"/>
          </a:xfrm>
        </p:spPr>
        <p:txBody>
          <a:bodyPr>
            <a:normAutofit fontScale="90000"/>
          </a:bodyPr>
          <a:lstStyle/>
          <a:p>
            <a:r>
              <a:rPr lang="es-MX" dirty="0"/>
              <a:t>Práctica (60 minutos)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F8C070-2F94-8917-F6B4-48D2846EF8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0748" y="1045030"/>
            <a:ext cx="6002903" cy="45522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MX" dirty="0"/>
              <a:t>¿Qué es una clase en OOP?</a:t>
            </a:r>
          </a:p>
          <a:p>
            <a:pPr marL="0" indent="0">
              <a:buNone/>
            </a:pPr>
            <a:r>
              <a:rPr lang="es-MX" dirty="0"/>
              <a:t>Constructor:</a:t>
            </a:r>
          </a:p>
          <a:p>
            <a:pPr marL="0" indent="0">
              <a:buNone/>
            </a:pPr>
            <a:r>
              <a:rPr lang="es-MX" dirty="0"/>
              <a:t>Función que crea una instancia de la clase y asigna sus valores iniciales: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F99A848-04F4-75CF-1028-B65C7CFDDB60}"/>
              </a:ext>
            </a:extLst>
          </p:cNvPr>
          <p:cNvGrpSpPr/>
          <p:nvPr/>
        </p:nvGrpSpPr>
        <p:grpSpPr>
          <a:xfrm>
            <a:off x="9443356" y="4666507"/>
            <a:ext cx="1910444" cy="930729"/>
            <a:chOff x="6144985" y="2002971"/>
            <a:chExt cx="1910444" cy="930729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ABD9F07-CB1A-6C21-501D-C3CF0B0AD718}"/>
                </a:ext>
              </a:extLst>
            </p:cNvPr>
            <p:cNvSpPr/>
            <p:nvPr/>
          </p:nvSpPr>
          <p:spPr>
            <a:xfrm>
              <a:off x="6144985" y="2002971"/>
              <a:ext cx="1910444" cy="31024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/>
                <a:t>Square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05E2758-33FB-5C34-5660-C0C2686E98EC}"/>
                </a:ext>
              </a:extLst>
            </p:cNvPr>
            <p:cNvSpPr/>
            <p:nvPr/>
          </p:nvSpPr>
          <p:spPr>
            <a:xfrm>
              <a:off x="6144985" y="2313214"/>
              <a:ext cx="1910444" cy="31024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 err="1"/>
                <a:t>float</a:t>
              </a:r>
              <a:r>
                <a:rPr lang="es-MX" dirty="0"/>
                <a:t> </a:t>
              </a:r>
              <a:r>
                <a:rPr lang="es-MX" dirty="0" err="1"/>
                <a:t>Side</a:t>
              </a:r>
              <a:endParaRPr lang="es-MX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3E3BBC9-EC4B-5E5C-1953-C868035E6AD9}"/>
                </a:ext>
              </a:extLst>
            </p:cNvPr>
            <p:cNvSpPr/>
            <p:nvPr/>
          </p:nvSpPr>
          <p:spPr>
            <a:xfrm>
              <a:off x="6144985" y="2623457"/>
              <a:ext cx="1910444" cy="31024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/>
                <a:t>&lt;&lt;</a:t>
              </a:r>
              <a:r>
                <a:rPr lang="es-MX" dirty="0" err="1"/>
                <a:t>float</a:t>
              </a:r>
              <a:r>
                <a:rPr lang="es-MX" dirty="0"/>
                <a:t> </a:t>
              </a:r>
              <a:r>
                <a:rPr lang="es-MX" dirty="0" err="1"/>
                <a:t>Area</a:t>
              </a:r>
              <a:r>
                <a:rPr lang="es-MX" dirty="0"/>
                <a:t>()&gt;&gt;</a:t>
              </a:r>
            </a:p>
          </p:txBody>
        </p:sp>
      </p:grp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B19D7E50-C702-0888-58AB-D97B15954B12}"/>
              </a:ext>
            </a:extLst>
          </p:cNvPr>
          <p:cNvSpPr txBox="1">
            <a:spLocks/>
          </p:cNvSpPr>
          <p:nvPr/>
        </p:nvSpPr>
        <p:spPr>
          <a:xfrm>
            <a:off x="5650748" y="2809214"/>
            <a:ext cx="3450842" cy="23226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typedef struct figure Figure;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1400" noProof="1">
              <a:ln w="0">
                <a:solidFill>
                  <a:schemeClr val="tx1"/>
                </a:solidFill>
              </a:ln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Figure *circle;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Figure *square;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1400" noProof="1">
              <a:ln w="0">
                <a:solidFill>
                  <a:schemeClr val="tx1"/>
                </a:solidFill>
              </a:ln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circle = ConstructorCircle(5);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square = ConstructorSquare(6);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1400" noProof="1">
              <a:ln w="0">
                <a:solidFill>
                  <a:schemeClr val="tx1"/>
                </a:solidFill>
              </a:ln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1400" noProof="1">
              <a:ln w="0">
                <a:solidFill>
                  <a:schemeClr val="tx1"/>
                </a:solidFill>
              </a:ln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63217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07BE197-A3E1-B5E8-19FD-D2FAA8C539A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-1" r="1352" b="3342"/>
          <a:stretch/>
        </p:blipFill>
        <p:spPr>
          <a:xfrm>
            <a:off x="0" y="2845"/>
            <a:ext cx="10850088" cy="600335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27F5F20-B87C-EBA2-F6DC-7EB6AC614C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6192" y="365126"/>
            <a:ext cx="5847608" cy="596776"/>
          </a:xfrm>
        </p:spPr>
        <p:txBody>
          <a:bodyPr>
            <a:normAutofit fontScale="90000"/>
          </a:bodyPr>
          <a:lstStyle/>
          <a:p>
            <a:r>
              <a:rPr lang="es-MX" dirty="0"/>
              <a:t>Práctica (60 minutos)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F8C070-2F94-8917-F6B4-48D2846EF8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0748" y="1045030"/>
            <a:ext cx="6002903" cy="45522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MX" dirty="0"/>
              <a:t>¿Qué es una clase en OOP?</a:t>
            </a:r>
          </a:p>
          <a:p>
            <a:pPr marL="0" indent="0">
              <a:buNone/>
            </a:pPr>
            <a:r>
              <a:rPr lang="es-MX" dirty="0"/>
              <a:t>Constructor:</a:t>
            </a:r>
          </a:p>
          <a:p>
            <a:pPr marL="0" indent="0">
              <a:buNone/>
            </a:pPr>
            <a:r>
              <a:rPr lang="es-MX" dirty="0"/>
              <a:t>Función que crea una instancia de la clase y asigna sus valores iniciales: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F99A848-04F4-75CF-1028-B65C7CFDDB60}"/>
              </a:ext>
            </a:extLst>
          </p:cNvPr>
          <p:cNvGrpSpPr/>
          <p:nvPr/>
        </p:nvGrpSpPr>
        <p:grpSpPr>
          <a:xfrm>
            <a:off x="9443356" y="4666507"/>
            <a:ext cx="1910444" cy="930729"/>
            <a:chOff x="6144985" y="2002971"/>
            <a:chExt cx="1910444" cy="930729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ABD9F07-CB1A-6C21-501D-C3CF0B0AD718}"/>
                </a:ext>
              </a:extLst>
            </p:cNvPr>
            <p:cNvSpPr/>
            <p:nvPr/>
          </p:nvSpPr>
          <p:spPr>
            <a:xfrm>
              <a:off x="6144985" y="2002971"/>
              <a:ext cx="1910444" cy="31024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/>
                <a:t>Square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05E2758-33FB-5C34-5660-C0C2686E98EC}"/>
                </a:ext>
              </a:extLst>
            </p:cNvPr>
            <p:cNvSpPr/>
            <p:nvPr/>
          </p:nvSpPr>
          <p:spPr>
            <a:xfrm>
              <a:off x="6144985" y="2313214"/>
              <a:ext cx="1910444" cy="31024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 err="1"/>
                <a:t>float</a:t>
              </a:r>
              <a:r>
                <a:rPr lang="es-MX" dirty="0"/>
                <a:t> </a:t>
              </a:r>
              <a:r>
                <a:rPr lang="es-MX" dirty="0" err="1"/>
                <a:t>Side</a:t>
              </a:r>
              <a:endParaRPr lang="es-MX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3E3BBC9-EC4B-5E5C-1953-C868035E6AD9}"/>
                </a:ext>
              </a:extLst>
            </p:cNvPr>
            <p:cNvSpPr/>
            <p:nvPr/>
          </p:nvSpPr>
          <p:spPr>
            <a:xfrm>
              <a:off x="6144985" y="2623457"/>
              <a:ext cx="1910444" cy="31024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/>
                <a:t>&lt;&lt;</a:t>
              </a:r>
              <a:r>
                <a:rPr lang="es-MX" dirty="0" err="1"/>
                <a:t>float</a:t>
              </a:r>
              <a:r>
                <a:rPr lang="es-MX" dirty="0"/>
                <a:t> </a:t>
              </a:r>
              <a:r>
                <a:rPr lang="es-MX" dirty="0" err="1"/>
                <a:t>Area</a:t>
              </a:r>
              <a:r>
                <a:rPr lang="es-MX" dirty="0"/>
                <a:t>()&gt;&gt;</a:t>
              </a:r>
            </a:p>
          </p:txBody>
        </p:sp>
      </p:grp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B19D7E50-C702-0888-58AB-D97B15954B12}"/>
              </a:ext>
            </a:extLst>
          </p:cNvPr>
          <p:cNvSpPr txBox="1">
            <a:spLocks/>
          </p:cNvSpPr>
          <p:nvPr/>
        </p:nvSpPr>
        <p:spPr>
          <a:xfrm>
            <a:off x="5650748" y="2809214"/>
            <a:ext cx="3450842" cy="27880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typedef struct figure Figure;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1400" noProof="1">
              <a:ln w="0">
                <a:solidFill>
                  <a:schemeClr val="tx1"/>
                </a:solidFill>
              </a:ln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Figure *circle;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Figure *square;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1400" noProof="1">
              <a:ln w="0">
                <a:solidFill>
                  <a:schemeClr val="tx1"/>
                </a:solidFill>
              </a:ln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circle = ConstructorCircle(5);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square = ConstructorSquare(6);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1400" noProof="1">
              <a:ln w="0">
                <a:solidFill>
                  <a:schemeClr val="tx1"/>
                </a:solidFill>
              </a:ln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printf(“A = %f”, circle.Area());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printf(“A = %f”, square.Area());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1400" noProof="1">
              <a:ln w="0">
                <a:solidFill>
                  <a:schemeClr val="tx1"/>
                </a:solidFill>
              </a:ln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52324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14C48B-8F44-CBB8-6EA6-F3D5A576A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‘</a:t>
            </a:r>
            <a:r>
              <a:rPr lang="es-MX" dirty="0" err="1"/>
              <a:t>Heap</a:t>
            </a:r>
            <a:r>
              <a:rPr lang="es-MX" dirty="0"/>
              <a:t>’ y ‘</a:t>
            </a:r>
            <a:r>
              <a:rPr lang="es-MX" dirty="0" err="1"/>
              <a:t>Stack</a:t>
            </a:r>
            <a:r>
              <a:rPr lang="es-MX" dirty="0"/>
              <a:t>’</a:t>
            </a:r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4093FBEC-CDEF-A098-77BA-CBA4F2C93D6B}"/>
              </a:ext>
            </a:extLst>
          </p:cNvPr>
          <p:cNvSpPr txBox="1"/>
          <p:nvPr/>
        </p:nvSpPr>
        <p:spPr>
          <a:xfrm>
            <a:off x="5573486" y="5789755"/>
            <a:ext cx="66185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MX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s-MX" sz="1100" dirty="0"/>
              <a:t>Fuente: </a:t>
            </a:r>
            <a:r>
              <a:rPr lang="es-MX" sz="1100" dirty="0">
                <a:solidFill>
                  <a:srgbClr val="0070C0"/>
                </a:solidFill>
              </a:rPr>
              <a:t>https://hackthedeveloper.com/memory-layout-c-program/</a:t>
            </a:r>
          </a:p>
        </p:txBody>
      </p:sp>
      <p:pic>
        <p:nvPicPr>
          <p:cNvPr id="1026" name="Picture 2" descr="Memory Layout of C Program">
            <a:extLst>
              <a:ext uri="{FF2B5EF4-FFF2-40B4-BE49-F238E27FC236}">
                <a16:creationId xmlns:a16="http://schemas.microsoft.com/office/drawing/2014/main" id="{6FFC9DF4-99BF-D5B9-297F-A65D742FBE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6090" y="1690688"/>
            <a:ext cx="5231953" cy="3734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DF9A001-12E6-2BBC-6532-F01D6C38E7EB}"/>
              </a:ext>
            </a:extLst>
          </p:cNvPr>
          <p:cNvSpPr/>
          <p:nvPr/>
        </p:nvSpPr>
        <p:spPr>
          <a:xfrm>
            <a:off x="1134789" y="4205111"/>
            <a:ext cx="5553693" cy="1219701"/>
          </a:xfrm>
          <a:prstGeom prst="rect">
            <a:avLst/>
          </a:prstGeom>
          <a:solidFill>
            <a:schemeClr val="bg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1428650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14C48B-8F44-CBB8-6EA6-F3D5A576A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‘</a:t>
            </a:r>
            <a:r>
              <a:rPr lang="es-MX" dirty="0" err="1"/>
              <a:t>Heap</a:t>
            </a:r>
            <a:r>
              <a:rPr lang="es-MX" dirty="0"/>
              <a:t>’ y ‘</a:t>
            </a:r>
            <a:r>
              <a:rPr lang="es-MX" dirty="0" err="1"/>
              <a:t>Stack</a:t>
            </a:r>
            <a:r>
              <a:rPr lang="es-MX" dirty="0"/>
              <a:t>’</a:t>
            </a:r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4093FBEC-CDEF-A098-77BA-CBA4F2C93D6B}"/>
              </a:ext>
            </a:extLst>
          </p:cNvPr>
          <p:cNvSpPr txBox="1"/>
          <p:nvPr/>
        </p:nvSpPr>
        <p:spPr>
          <a:xfrm>
            <a:off x="5573486" y="5789755"/>
            <a:ext cx="66185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MX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s-MX" sz="1100" dirty="0"/>
              <a:t>Fuente: </a:t>
            </a:r>
            <a:r>
              <a:rPr lang="es-MX" sz="1100" dirty="0">
                <a:solidFill>
                  <a:srgbClr val="0070C0"/>
                </a:solidFill>
              </a:rPr>
              <a:t>https://hackthedeveloper.com/memory-layout-c-program/</a:t>
            </a:r>
          </a:p>
        </p:txBody>
      </p:sp>
      <p:pic>
        <p:nvPicPr>
          <p:cNvPr id="1026" name="Picture 2" descr="Memory Layout of C Program">
            <a:extLst>
              <a:ext uri="{FF2B5EF4-FFF2-40B4-BE49-F238E27FC236}">
                <a16:creationId xmlns:a16="http://schemas.microsoft.com/office/drawing/2014/main" id="{6FFC9DF4-99BF-D5B9-297F-A65D742FBE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6090" y="1690688"/>
            <a:ext cx="5231953" cy="3734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DF9A001-12E6-2BBC-6532-F01D6C38E7EB}"/>
              </a:ext>
            </a:extLst>
          </p:cNvPr>
          <p:cNvSpPr/>
          <p:nvPr/>
        </p:nvSpPr>
        <p:spPr>
          <a:xfrm>
            <a:off x="1134789" y="4205111"/>
            <a:ext cx="5553693" cy="1219701"/>
          </a:xfrm>
          <a:prstGeom prst="rect">
            <a:avLst/>
          </a:prstGeom>
          <a:solidFill>
            <a:schemeClr val="bg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" name="Callout: Bent Line with Accent Bar 2">
            <a:extLst>
              <a:ext uri="{FF2B5EF4-FFF2-40B4-BE49-F238E27FC236}">
                <a16:creationId xmlns:a16="http://schemas.microsoft.com/office/drawing/2014/main" id="{CB8E3B94-2BF2-6A15-FA90-DBE5CDC84214}"/>
              </a:ext>
            </a:extLst>
          </p:cNvPr>
          <p:cNvSpPr/>
          <p:nvPr/>
        </p:nvSpPr>
        <p:spPr>
          <a:xfrm>
            <a:off x="7590971" y="1505902"/>
            <a:ext cx="3479799" cy="1556612"/>
          </a:xfrm>
          <a:prstGeom prst="accent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52630"/>
              <a:gd name="adj6" fmla="val -7529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Variables locales</a:t>
            </a:r>
          </a:p>
          <a:p>
            <a:pPr algn="ctr"/>
            <a:r>
              <a:rPr lang="es-MX" dirty="0"/>
              <a:t>Variables temporales</a:t>
            </a:r>
          </a:p>
          <a:p>
            <a:pPr algn="ctr"/>
            <a:r>
              <a:rPr lang="es-MX" dirty="0"/>
              <a:t>Bloques secuenciales</a:t>
            </a:r>
          </a:p>
        </p:txBody>
      </p:sp>
      <p:sp>
        <p:nvSpPr>
          <p:cNvPr id="4" name="Callout: Bent Line with Accent Bar 3">
            <a:extLst>
              <a:ext uri="{FF2B5EF4-FFF2-40B4-BE49-F238E27FC236}">
                <a16:creationId xmlns:a16="http://schemas.microsoft.com/office/drawing/2014/main" id="{6CE59204-4549-F852-D339-24CDA5AA6E35}"/>
              </a:ext>
            </a:extLst>
          </p:cNvPr>
          <p:cNvSpPr/>
          <p:nvPr/>
        </p:nvSpPr>
        <p:spPr>
          <a:xfrm>
            <a:off x="7577412" y="3427457"/>
            <a:ext cx="3479799" cy="1556612"/>
          </a:xfrm>
          <a:prstGeom prst="accent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31184"/>
              <a:gd name="adj6" fmla="val -74039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Memoria dinámica</a:t>
            </a:r>
          </a:p>
          <a:p>
            <a:pPr algn="ctr"/>
            <a:r>
              <a:rPr lang="es-MX" dirty="0"/>
              <a:t>Variables globales</a:t>
            </a:r>
          </a:p>
          <a:p>
            <a:pPr algn="ctr"/>
            <a:r>
              <a:rPr lang="es-MX" dirty="0"/>
              <a:t>Memoria continua</a:t>
            </a:r>
          </a:p>
          <a:p>
            <a:pPr algn="ctr"/>
            <a:r>
              <a:rPr lang="es-MX" dirty="0" err="1"/>
              <a:t>Fragmentable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3187837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7537D213-7903-6B2F-D3B8-C2D5FA870A2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/>
          <a:srcRect b="12407"/>
          <a:stretch/>
        </p:blipFill>
        <p:spPr>
          <a:xfrm>
            <a:off x="0" y="0"/>
            <a:ext cx="12192000" cy="6007100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2D8D8EDF-440E-567A-1176-E95F1DC10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MX" dirty="0">
                <a:solidFill>
                  <a:srgbClr val="FFFFFF"/>
                </a:solidFill>
              </a:rPr>
              <a:t>Memoria dinámica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DF490895-1DCE-C661-5162-51EA5F1EA2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1814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MX" sz="2000" dirty="0" err="1">
                <a:solidFill>
                  <a:srgbClr val="92D050"/>
                </a:solidFill>
              </a:rPr>
              <a:t>void</a:t>
            </a:r>
            <a:r>
              <a:rPr lang="es-MX" sz="2000" dirty="0">
                <a:solidFill>
                  <a:srgbClr val="92D050"/>
                </a:solidFill>
              </a:rPr>
              <a:t> *</a:t>
            </a:r>
            <a:r>
              <a:rPr lang="es-MX" sz="2000" dirty="0" err="1">
                <a:solidFill>
                  <a:srgbClr val="92D050"/>
                </a:solidFill>
              </a:rPr>
              <a:t>malloc</a:t>
            </a:r>
            <a:r>
              <a:rPr lang="es-MX" sz="2000" dirty="0">
                <a:solidFill>
                  <a:srgbClr val="92D050"/>
                </a:solidFill>
              </a:rPr>
              <a:t>(</a:t>
            </a:r>
            <a:r>
              <a:rPr lang="es-MX" sz="2000" dirty="0" err="1">
                <a:solidFill>
                  <a:srgbClr val="92D050"/>
                </a:solidFill>
              </a:rPr>
              <a:t>size_t</a:t>
            </a:r>
            <a:r>
              <a:rPr lang="es-MX" sz="2000" dirty="0">
                <a:solidFill>
                  <a:srgbClr val="92D050"/>
                </a:solidFill>
              </a:rPr>
              <a:t> </a:t>
            </a:r>
            <a:r>
              <a:rPr lang="es-MX" sz="2000" dirty="0" err="1">
                <a:solidFill>
                  <a:srgbClr val="92D050"/>
                </a:solidFill>
              </a:rPr>
              <a:t>size</a:t>
            </a:r>
            <a:r>
              <a:rPr lang="es-MX" sz="2000" dirty="0">
                <a:solidFill>
                  <a:srgbClr val="92D050"/>
                </a:solidFill>
              </a:rPr>
              <a:t>)</a:t>
            </a:r>
          </a:p>
          <a:p>
            <a:r>
              <a:rPr lang="es-MX" sz="2000" dirty="0">
                <a:solidFill>
                  <a:srgbClr val="FFFFFF"/>
                </a:solidFill>
              </a:rPr>
              <a:t>Arreglo de ‘</a:t>
            </a:r>
            <a:r>
              <a:rPr lang="es-MX" sz="2000" dirty="0" err="1">
                <a:solidFill>
                  <a:srgbClr val="FFFFFF"/>
                </a:solidFill>
              </a:rPr>
              <a:t>size</a:t>
            </a:r>
            <a:r>
              <a:rPr lang="es-MX" sz="2000" dirty="0">
                <a:solidFill>
                  <a:srgbClr val="FFFFFF"/>
                </a:solidFill>
              </a:rPr>
              <a:t>’ bytes</a:t>
            </a:r>
          </a:p>
          <a:p>
            <a:r>
              <a:rPr lang="es-MX" sz="2000" dirty="0">
                <a:solidFill>
                  <a:srgbClr val="FFFFFF"/>
                </a:solidFill>
              </a:rPr>
              <a:t>Alineado al sistema operativo (8 para 32 bits y 16 para 64 bits)</a:t>
            </a:r>
          </a:p>
          <a:p>
            <a:r>
              <a:rPr lang="es-MX" sz="2000" dirty="0">
                <a:solidFill>
                  <a:srgbClr val="FFFFFF"/>
                </a:solidFill>
              </a:rPr>
              <a:t>No inicializa la memoria (*)</a:t>
            </a:r>
          </a:p>
          <a:p>
            <a:pPr marL="0" indent="0">
              <a:buNone/>
            </a:pPr>
            <a:r>
              <a:rPr lang="es-MX" sz="2000" dirty="0" err="1">
                <a:solidFill>
                  <a:srgbClr val="92D050"/>
                </a:solidFill>
              </a:rPr>
              <a:t>void</a:t>
            </a:r>
            <a:r>
              <a:rPr lang="es-MX" sz="2000" dirty="0">
                <a:solidFill>
                  <a:srgbClr val="92D050"/>
                </a:solidFill>
              </a:rPr>
              <a:t> *</a:t>
            </a:r>
            <a:r>
              <a:rPr lang="es-MX" sz="2000" dirty="0" err="1">
                <a:solidFill>
                  <a:srgbClr val="92D050"/>
                </a:solidFill>
              </a:rPr>
              <a:t>calloc</a:t>
            </a:r>
            <a:r>
              <a:rPr lang="es-MX" sz="2000" dirty="0">
                <a:solidFill>
                  <a:srgbClr val="92D050"/>
                </a:solidFill>
              </a:rPr>
              <a:t>(</a:t>
            </a:r>
            <a:r>
              <a:rPr lang="es-MX" sz="2000" dirty="0" err="1">
                <a:solidFill>
                  <a:srgbClr val="92D050"/>
                </a:solidFill>
              </a:rPr>
              <a:t>size_t</a:t>
            </a:r>
            <a:r>
              <a:rPr lang="es-MX" sz="2000" dirty="0">
                <a:solidFill>
                  <a:srgbClr val="92D050"/>
                </a:solidFill>
              </a:rPr>
              <a:t> </a:t>
            </a:r>
            <a:r>
              <a:rPr lang="es-MX" sz="2000" dirty="0" err="1">
                <a:solidFill>
                  <a:srgbClr val="92D050"/>
                </a:solidFill>
              </a:rPr>
              <a:t>number</a:t>
            </a:r>
            <a:r>
              <a:rPr lang="es-MX" sz="2000" dirty="0">
                <a:solidFill>
                  <a:srgbClr val="92D050"/>
                </a:solidFill>
              </a:rPr>
              <a:t>, </a:t>
            </a:r>
            <a:r>
              <a:rPr lang="es-MX" sz="2000" dirty="0" err="1">
                <a:solidFill>
                  <a:srgbClr val="92D050"/>
                </a:solidFill>
              </a:rPr>
              <a:t>size_t</a:t>
            </a:r>
            <a:r>
              <a:rPr lang="es-MX" sz="2000" dirty="0">
                <a:solidFill>
                  <a:srgbClr val="92D050"/>
                </a:solidFill>
              </a:rPr>
              <a:t> </a:t>
            </a:r>
            <a:r>
              <a:rPr lang="es-MX" sz="2000" dirty="0" err="1">
                <a:solidFill>
                  <a:srgbClr val="92D050"/>
                </a:solidFill>
              </a:rPr>
              <a:t>size</a:t>
            </a:r>
            <a:r>
              <a:rPr lang="es-MX" sz="2000" dirty="0">
                <a:solidFill>
                  <a:srgbClr val="92D050"/>
                </a:solidFill>
              </a:rPr>
              <a:t>)</a:t>
            </a:r>
          </a:p>
          <a:p>
            <a:r>
              <a:rPr lang="es-MX" sz="2000" dirty="0">
                <a:solidFill>
                  <a:srgbClr val="FFFFFF"/>
                </a:solidFill>
              </a:rPr>
              <a:t>Arreglo de ‘</a:t>
            </a:r>
            <a:r>
              <a:rPr lang="es-MX" sz="2000" dirty="0" err="1">
                <a:solidFill>
                  <a:srgbClr val="FFFFFF"/>
                </a:solidFill>
              </a:rPr>
              <a:t>number</a:t>
            </a:r>
            <a:r>
              <a:rPr lang="es-MX" sz="2000" dirty="0">
                <a:solidFill>
                  <a:srgbClr val="FFFFFF"/>
                </a:solidFill>
              </a:rPr>
              <a:t>’ elementos de tamaño ‘</a:t>
            </a:r>
            <a:r>
              <a:rPr lang="es-MX" sz="2000" dirty="0" err="1">
                <a:solidFill>
                  <a:srgbClr val="FFFFFF"/>
                </a:solidFill>
              </a:rPr>
              <a:t>size</a:t>
            </a:r>
            <a:r>
              <a:rPr lang="es-MX" sz="2000" dirty="0">
                <a:solidFill>
                  <a:srgbClr val="FFFFFF"/>
                </a:solidFill>
              </a:rPr>
              <a:t>’</a:t>
            </a:r>
          </a:p>
          <a:p>
            <a:r>
              <a:rPr lang="es-MX" sz="2000" dirty="0">
                <a:solidFill>
                  <a:srgbClr val="FFFFFF"/>
                </a:solidFill>
              </a:rPr>
              <a:t>Inicializa con ceros</a:t>
            </a:r>
          </a:p>
          <a:p>
            <a:pPr marL="0" indent="0">
              <a:buNone/>
            </a:pPr>
            <a:r>
              <a:rPr lang="es-MX" sz="2000" dirty="0" err="1">
                <a:solidFill>
                  <a:srgbClr val="92D050"/>
                </a:solidFill>
              </a:rPr>
              <a:t>void</a:t>
            </a:r>
            <a:r>
              <a:rPr lang="es-MX" sz="2000" dirty="0">
                <a:solidFill>
                  <a:srgbClr val="92D050"/>
                </a:solidFill>
              </a:rPr>
              <a:t> free(</a:t>
            </a:r>
            <a:r>
              <a:rPr lang="es-MX" sz="2000" dirty="0" err="1">
                <a:solidFill>
                  <a:srgbClr val="92D050"/>
                </a:solidFill>
              </a:rPr>
              <a:t>void</a:t>
            </a:r>
            <a:r>
              <a:rPr lang="es-MX" sz="2000" dirty="0">
                <a:solidFill>
                  <a:srgbClr val="92D050"/>
                </a:solidFill>
              </a:rPr>
              <a:t> *</a:t>
            </a:r>
            <a:r>
              <a:rPr lang="es-MX" sz="2000" dirty="0" err="1">
                <a:solidFill>
                  <a:srgbClr val="92D050"/>
                </a:solidFill>
              </a:rPr>
              <a:t>memblock</a:t>
            </a:r>
            <a:r>
              <a:rPr lang="es-MX" sz="2000" dirty="0">
                <a:solidFill>
                  <a:srgbClr val="92D050"/>
                </a:solidFill>
              </a:rPr>
              <a:t>)</a:t>
            </a:r>
          </a:p>
          <a:p>
            <a:r>
              <a:rPr lang="es-MX" sz="2000" dirty="0">
                <a:solidFill>
                  <a:srgbClr val="FFFFFF"/>
                </a:solidFill>
              </a:rPr>
              <a:t>Libera un bloque de memoria</a:t>
            </a:r>
          </a:p>
          <a:p>
            <a:r>
              <a:rPr lang="es-MX" sz="2000" dirty="0">
                <a:solidFill>
                  <a:srgbClr val="FFFFFF"/>
                </a:solidFill>
              </a:rPr>
              <a:t>Solo bloques creados con </a:t>
            </a:r>
            <a:r>
              <a:rPr lang="es-MX" sz="2000" dirty="0" err="1">
                <a:solidFill>
                  <a:srgbClr val="FFFFFF"/>
                </a:solidFill>
              </a:rPr>
              <a:t>malloc</a:t>
            </a:r>
            <a:r>
              <a:rPr lang="es-MX" sz="2000" dirty="0">
                <a:solidFill>
                  <a:srgbClr val="FFFFFF"/>
                </a:solidFill>
              </a:rPr>
              <a:t>, </a:t>
            </a:r>
            <a:r>
              <a:rPr lang="es-MX" sz="2000" dirty="0" err="1">
                <a:solidFill>
                  <a:srgbClr val="FFFFFF"/>
                </a:solidFill>
              </a:rPr>
              <a:t>calloc</a:t>
            </a:r>
            <a:r>
              <a:rPr lang="es-MX" sz="2000" dirty="0">
                <a:solidFill>
                  <a:srgbClr val="FFFFFF"/>
                </a:solidFill>
              </a:rPr>
              <a:t> o </a:t>
            </a:r>
            <a:r>
              <a:rPr lang="es-MX" sz="2000" dirty="0" err="1">
                <a:solidFill>
                  <a:srgbClr val="FFFFFF"/>
                </a:solidFill>
              </a:rPr>
              <a:t>realoc</a:t>
            </a:r>
            <a:endParaRPr lang="es-MX" sz="2000" dirty="0">
              <a:solidFill>
                <a:srgbClr val="FFFFFF"/>
              </a:solidFill>
            </a:endParaRPr>
          </a:p>
          <a:p>
            <a:pPr marL="0" indent="0">
              <a:buNone/>
            </a:pPr>
            <a:endParaRPr lang="es-MX" sz="2000" dirty="0">
              <a:solidFill>
                <a:srgbClr val="FFFFFF"/>
              </a:solidFill>
            </a:endParaRP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FA70E686-484D-13CD-B03A-839D61E6343C}"/>
              </a:ext>
            </a:extLst>
          </p:cNvPr>
          <p:cNvSpPr txBox="1">
            <a:spLocks/>
          </p:cNvSpPr>
          <p:nvPr/>
        </p:nvSpPr>
        <p:spPr>
          <a:xfrm>
            <a:off x="8541422" y="2055813"/>
            <a:ext cx="3450842" cy="23226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800" noProof="1">
                <a:ln w="0">
                  <a:noFill/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#include &lt;stdlib.h&gt;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800" noProof="1">
                <a:ln w="0">
                  <a:noFill/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#include &lt;malloc.h&gt;</a:t>
            </a:r>
          </a:p>
        </p:txBody>
      </p:sp>
    </p:spTree>
    <p:extLst>
      <p:ext uri="{BB962C8B-B14F-4D97-AF65-F5344CB8AC3E}">
        <p14:creationId xmlns:p14="http://schemas.microsoft.com/office/powerpoint/2010/main" val="25991191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F98DFF2-4901-1857-3F39-F1D6A4E28B9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</a:blip>
          <a:srcRect t="6983" r="43500" b="5455"/>
          <a:stretch/>
        </p:blipFill>
        <p:spPr>
          <a:xfrm>
            <a:off x="0" y="-1"/>
            <a:ext cx="6539345" cy="600495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27F5F20-B87C-EBA2-F6DC-7EB6AC614C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8267" y="365125"/>
            <a:ext cx="5545666" cy="1325563"/>
          </a:xfrm>
        </p:spPr>
        <p:txBody>
          <a:bodyPr/>
          <a:lstStyle/>
          <a:p>
            <a:r>
              <a:rPr lang="es-MX" dirty="0"/>
              <a:t>Apuntadores a arreglos</a:t>
            </a:r>
          </a:p>
        </p:txBody>
      </p:sp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85E9383A-1FBA-1042-1B84-6A894194358B}"/>
              </a:ext>
            </a:extLst>
          </p:cNvPr>
          <p:cNvGraphicFramePr>
            <a:graphicFrameLocks noGrp="1"/>
          </p:cNvGraphicFramePr>
          <p:nvPr/>
        </p:nvGraphicFramePr>
        <p:xfrm>
          <a:off x="2839522" y="1794285"/>
          <a:ext cx="972457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2457">
                  <a:extLst>
                    <a:ext uri="{9D8B030D-6E8A-4147-A177-3AD203B41FA5}">
                      <a16:colId xmlns:a16="http://schemas.microsoft.com/office/drawing/2014/main" val="42051730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b="0" dirty="0">
                          <a:solidFill>
                            <a:schemeClr val="tx1"/>
                          </a:solidFill>
                        </a:rPr>
                        <a:t>34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51395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b="0" dirty="0">
                          <a:solidFill>
                            <a:schemeClr val="tx1"/>
                          </a:solidFill>
                        </a:rPr>
                        <a:t>65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88759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b="0" dirty="0">
                          <a:solidFill>
                            <a:schemeClr val="tx1"/>
                          </a:solidFill>
                        </a:rPr>
                        <a:t>78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92405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b="0" dirty="0">
                          <a:solidFill>
                            <a:schemeClr val="tx1"/>
                          </a:solidFill>
                        </a:rPr>
                        <a:t>34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88659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10386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b="0" dirty="0">
                          <a:solidFill>
                            <a:schemeClr val="tx1"/>
                          </a:solidFill>
                        </a:rPr>
                        <a:t>56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38512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b="0" dirty="0">
                          <a:solidFill>
                            <a:schemeClr val="tx1"/>
                          </a:solidFill>
                        </a:rPr>
                        <a:t>43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29410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394952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AEC67935-7C98-5BE8-DBFB-02E3524A513D}"/>
              </a:ext>
            </a:extLst>
          </p:cNvPr>
          <p:cNvSpPr txBox="1"/>
          <p:nvPr/>
        </p:nvSpPr>
        <p:spPr>
          <a:xfrm>
            <a:off x="2830627" y="1212572"/>
            <a:ext cx="1047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Memoria</a:t>
            </a:r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B761C953-DCBF-8B81-248F-7B38A95C3412}"/>
              </a:ext>
            </a:extLst>
          </p:cNvPr>
          <p:cNvSpPr/>
          <p:nvPr/>
        </p:nvSpPr>
        <p:spPr>
          <a:xfrm rot="16200000">
            <a:off x="3234706" y="1161581"/>
            <a:ext cx="182088" cy="972457"/>
          </a:xfrm>
          <a:prstGeom prst="rightBrace">
            <a:avLst>
              <a:gd name="adj1" fmla="val 67029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graphicFrame>
        <p:nvGraphicFramePr>
          <p:cNvPr id="9" name="Table 5">
            <a:extLst>
              <a:ext uri="{FF2B5EF4-FFF2-40B4-BE49-F238E27FC236}">
                <a16:creationId xmlns:a16="http://schemas.microsoft.com/office/drawing/2014/main" id="{3A031E2D-B929-F0DE-4FD0-486870CC3F34}"/>
              </a:ext>
            </a:extLst>
          </p:cNvPr>
          <p:cNvGraphicFramePr>
            <a:graphicFrameLocks noGrp="1"/>
          </p:cNvGraphicFramePr>
          <p:nvPr/>
        </p:nvGraphicFramePr>
        <p:xfrm>
          <a:off x="3981532" y="1794285"/>
          <a:ext cx="972457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2457">
                  <a:extLst>
                    <a:ext uri="{9D8B030D-6E8A-4147-A177-3AD203B41FA5}">
                      <a16:colId xmlns:a16="http://schemas.microsoft.com/office/drawing/2014/main" val="42051730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b="0" dirty="0">
                          <a:solidFill>
                            <a:schemeClr val="tx1"/>
                          </a:solidFill>
                        </a:rPr>
                        <a:t>A + 0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51395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b="0" dirty="0">
                          <a:solidFill>
                            <a:schemeClr val="tx1"/>
                          </a:solidFill>
                        </a:rPr>
                        <a:t>A + 4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88759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b="0" dirty="0">
                          <a:solidFill>
                            <a:schemeClr val="tx1"/>
                          </a:solidFill>
                        </a:rPr>
                        <a:t>A + 8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92405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b="0" dirty="0">
                          <a:solidFill>
                            <a:schemeClr val="tx1"/>
                          </a:solidFill>
                        </a:rPr>
                        <a:t>A + 12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88659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b="0" dirty="0">
                          <a:solidFill>
                            <a:schemeClr val="tx1"/>
                          </a:solidFill>
                        </a:rPr>
                        <a:t>A + 16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710386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b="0" dirty="0">
                          <a:solidFill>
                            <a:schemeClr val="tx1"/>
                          </a:solidFill>
                        </a:rPr>
                        <a:t>A + 20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38512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b="0" dirty="0">
                          <a:solidFill>
                            <a:schemeClr val="tx1"/>
                          </a:solidFill>
                        </a:rPr>
                        <a:t>A + 24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129410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b="0" dirty="0">
                          <a:solidFill>
                            <a:schemeClr val="tx1"/>
                          </a:solidFill>
                        </a:rPr>
                        <a:t>A + 28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93949529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F23E6EC8-D91A-FA83-4327-9CA50CF7AF5C}"/>
              </a:ext>
            </a:extLst>
          </p:cNvPr>
          <p:cNvSpPr txBox="1"/>
          <p:nvPr/>
        </p:nvSpPr>
        <p:spPr>
          <a:xfrm>
            <a:off x="768112" y="1794285"/>
            <a:ext cx="1986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Dirección inicial (A)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368DCE-7154-907B-0E45-BE339D9A8BE9}"/>
              </a:ext>
            </a:extLst>
          </p:cNvPr>
          <p:cNvSpPr txBox="1"/>
          <p:nvPr/>
        </p:nvSpPr>
        <p:spPr>
          <a:xfrm>
            <a:off x="3269672" y="757031"/>
            <a:ext cx="9805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000" b="1" dirty="0" err="1"/>
              <a:t>int</a:t>
            </a:r>
            <a:r>
              <a:rPr lang="es-MX" sz="2000" b="1" dirty="0"/>
              <a:t> A[8]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72EA533-6DA9-DBE3-3B6E-32E24E7D1AB6}"/>
              </a:ext>
            </a:extLst>
          </p:cNvPr>
          <p:cNvSpPr txBox="1"/>
          <p:nvPr/>
        </p:nvSpPr>
        <p:spPr>
          <a:xfrm>
            <a:off x="3929095" y="1215747"/>
            <a:ext cx="10649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Dirección</a:t>
            </a:r>
          </a:p>
        </p:txBody>
      </p:sp>
      <p:sp>
        <p:nvSpPr>
          <p:cNvPr id="13" name="Right Brace 12">
            <a:extLst>
              <a:ext uri="{FF2B5EF4-FFF2-40B4-BE49-F238E27FC236}">
                <a16:creationId xmlns:a16="http://schemas.microsoft.com/office/drawing/2014/main" id="{CB320A7A-C4F1-8443-F4A4-AA72A9794806}"/>
              </a:ext>
            </a:extLst>
          </p:cNvPr>
          <p:cNvSpPr/>
          <p:nvPr/>
        </p:nvSpPr>
        <p:spPr>
          <a:xfrm rot="16200000">
            <a:off x="4333174" y="1164756"/>
            <a:ext cx="182088" cy="972457"/>
          </a:xfrm>
          <a:prstGeom prst="rightBrace">
            <a:avLst>
              <a:gd name="adj1" fmla="val 67029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C125AE45-C852-1429-8104-83C34236A3E8}"/>
              </a:ext>
            </a:extLst>
          </p:cNvPr>
          <p:cNvSpPr txBox="1">
            <a:spLocks/>
          </p:cNvSpPr>
          <p:nvPr/>
        </p:nvSpPr>
        <p:spPr>
          <a:xfrm>
            <a:off x="6276589" y="1525164"/>
            <a:ext cx="3450842" cy="23226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int A[8];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int *B;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B = A;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B = &amp;A[0];</a:t>
            </a:r>
          </a:p>
        </p:txBody>
      </p:sp>
    </p:spTree>
    <p:extLst>
      <p:ext uri="{BB962C8B-B14F-4D97-AF65-F5344CB8AC3E}">
        <p14:creationId xmlns:p14="http://schemas.microsoft.com/office/powerpoint/2010/main" val="25256759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2926A83-048F-6793-BB24-B7A1A931F4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2006"/>
          <a:stretch/>
        </p:blipFill>
        <p:spPr>
          <a:xfrm>
            <a:off x="0" y="0"/>
            <a:ext cx="12192000" cy="6015038"/>
          </a:xfrm>
          <a:prstGeom prst="rect">
            <a:avLst/>
          </a:prstGeom>
        </p:spPr>
      </p:pic>
      <p:sp>
        <p:nvSpPr>
          <p:cNvPr id="5" name="Title 2">
            <a:extLst>
              <a:ext uri="{FF2B5EF4-FFF2-40B4-BE49-F238E27FC236}">
                <a16:creationId xmlns:a16="http://schemas.microsoft.com/office/drawing/2014/main" id="{9CB10C2A-C49A-9170-AB97-8E7F9BF955F8}"/>
              </a:ext>
            </a:extLst>
          </p:cNvPr>
          <p:cNvSpPr txBox="1">
            <a:spLocks/>
          </p:cNvSpPr>
          <p:nvPr/>
        </p:nvSpPr>
        <p:spPr>
          <a:xfrm>
            <a:off x="477981" y="1122363"/>
            <a:ext cx="4023360" cy="22050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>
                <a:solidFill>
                  <a:schemeClr val="bg1"/>
                </a:solidFill>
              </a:rPr>
              <a:t>Code sample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6AF91EAC-68C6-F621-3D74-C3F2F7EFD859}"/>
              </a:ext>
            </a:extLst>
          </p:cNvPr>
          <p:cNvSpPr txBox="1">
            <a:spLocks/>
          </p:cNvSpPr>
          <p:nvPr/>
        </p:nvSpPr>
        <p:spPr>
          <a:xfrm>
            <a:off x="477979" y="3369733"/>
            <a:ext cx="6046191" cy="2514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05-Manejo de Memoria\05.A-Apuntador A </a:t>
            </a:r>
            <a:r>
              <a:rPr lang="en-US" sz="2000" dirty="0" err="1">
                <a:solidFill>
                  <a:schemeClr val="bg1"/>
                </a:solidFill>
              </a:rPr>
              <a:t>Arreglo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60479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F98DFF2-4901-1857-3F39-F1D6A4E28B9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</a:blip>
          <a:srcRect t="6983" r="43500" b="5455"/>
          <a:stretch/>
        </p:blipFill>
        <p:spPr>
          <a:xfrm>
            <a:off x="0" y="-1"/>
            <a:ext cx="6539345" cy="600495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27F5F20-B87C-EBA2-F6DC-7EB6AC614C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8267" y="365125"/>
            <a:ext cx="5545666" cy="1325563"/>
          </a:xfrm>
        </p:spPr>
        <p:txBody>
          <a:bodyPr/>
          <a:lstStyle/>
          <a:p>
            <a:r>
              <a:rPr lang="es-MX" dirty="0"/>
              <a:t>Apuntadores a arreglos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C125AE45-C852-1429-8104-83C34236A3E8}"/>
              </a:ext>
            </a:extLst>
          </p:cNvPr>
          <p:cNvSpPr txBox="1">
            <a:spLocks/>
          </p:cNvSpPr>
          <p:nvPr/>
        </p:nvSpPr>
        <p:spPr>
          <a:xfrm>
            <a:off x="6276589" y="1525164"/>
            <a:ext cx="3450842" cy="23226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Typedef struct record Record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Record R[8];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Record *B;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B = A;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B = &amp;A[0];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3" name="Table 5">
                <a:extLst>
                  <a:ext uri="{FF2B5EF4-FFF2-40B4-BE49-F238E27FC236}">
                    <a16:creationId xmlns:a16="http://schemas.microsoft.com/office/drawing/2014/main" id="{A855919A-1691-30B5-8925-1BB27AE8196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08713510"/>
                  </p:ext>
                </p:extLst>
              </p:nvPr>
            </p:nvGraphicFramePr>
            <p:xfrm>
              <a:off x="2839522" y="1794285"/>
              <a:ext cx="972457" cy="36576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72457">
                      <a:extLst>
                        <a:ext uri="{9D8B030D-6E8A-4147-A177-3AD203B41FA5}">
                          <a16:colId xmlns:a16="http://schemas.microsoft.com/office/drawing/2014/main" val="4205173007"/>
                        </a:ext>
                      </a:extLst>
                    </a:gridCol>
                  </a:tblGrid>
                  <a:tr h="24722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MX" sz="1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sz="1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MX" sz="1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15139556"/>
                      </a:ext>
                    </a:extLst>
                  </a:tr>
                  <a:tr h="24722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MX" sz="1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sz="1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MX" sz="1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18875985"/>
                      </a:ext>
                    </a:extLst>
                  </a:tr>
                  <a:tr h="24722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MX" sz="1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sz="1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MX" sz="1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79240514"/>
                      </a:ext>
                    </a:extLst>
                  </a:tr>
                  <a:tr h="24722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MX" sz="1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sz="1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MX" sz="1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78865919"/>
                      </a:ext>
                    </a:extLst>
                  </a:tr>
                  <a:tr h="24722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MX" sz="1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sz="1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MX" sz="1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71038635"/>
                      </a:ext>
                    </a:extLst>
                  </a:tr>
                  <a:tr h="247227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MX" sz="1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sz="1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MX" sz="1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03851206"/>
                      </a:ext>
                    </a:extLst>
                  </a:tr>
                  <a:tr h="24722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MX" sz="1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sz="1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MX" sz="1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12941013"/>
                      </a:ext>
                    </a:extLst>
                  </a:tr>
                  <a:tr h="247227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MX" sz="1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sz="1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MX" sz="1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93949529"/>
                      </a:ext>
                    </a:extLst>
                  </a:tr>
                  <a:tr h="247227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MX" sz="1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sz="1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MX" sz="1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264829"/>
                      </a:ext>
                    </a:extLst>
                  </a:tr>
                  <a:tr h="247227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MX" sz="1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sz="1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MX" sz="1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7032093"/>
                      </a:ext>
                    </a:extLst>
                  </a:tr>
                  <a:tr h="247227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MX" sz="1400" b="0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90095489"/>
                      </a:ext>
                    </a:extLst>
                  </a:tr>
                  <a:tr h="247227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MX" sz="1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sz="1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MX" sz="1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91609940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3" name="Table 5">
                <a:extLst>
                  <a:ext uri="{FF2B5EF4-FFF2-40B4-BE49-F238E27FC236}">
                    <a16:creationId xmlns:a16="http://schemas.microsoft.com/office/drawing/2014/main" id="{A855919A-1691-30B5-8925-1BB27AE8196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08713510"/>
                  </p:ext>
                </p:extLst>
              </p:nvPr>
            </p:nvGraphicFramePr>
            <p:xfrm>
              <a:off x="2839522" y="1794285"/>
              <a:ext cx="972457" cy="36576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72457">
                      <a:extLst>
                        <a:ext uri="{9D8B030D-6E8A-4147-A177-3AD203B41FA5}">
                          <a16:colId xmlns:a16="http://schemas.microsoft.com/office/drawing/2014/main" val="4205173007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21" t="-2000" r="-1242" b="-1106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1513955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21" t="-102000" r="-1242" b="-1006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18875985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21" t="-202000" r="-1242" b="-906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79240514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21" t="-302000" r="-1242" b="-806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78865919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21" t="-402000" r="-1242" b="-706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71038635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21" t="-492157" r="-1242" b="-59215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038512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21" t="-604000" r="-1242" b="-504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12941013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21" t="-704000" r="-1242" b="-404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93949529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21" t="-804000" r="-1242" b="-304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264829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21" t="-904000" r="-1242" b="-204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7032093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MX" sz="1400" b="0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90095489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21" t="-1104000" r="-1242" b="-4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9160994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60D9A220-F46B-BA44-5413-C613AF380020}"/>
              </a:ext>
            </a:extLst>
          </p:cNvPr>
          <p:cNvSpPr txBox="1"/>
          <p:nvPr/>
        </p:nvSpPr>
        <p:spPr>
          <a:xfrm>
            <a:off x="2830627" y="1212572"/>
            <a:ext cx="1047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Memoria</a:t>
            </a:r>
          </a:p>
        </p:txBody>
      </p:sp>
      <p:sp>
        <p:nvSpPr>
          <p:cNvPr id="15" name="Right Brace 14">
            <a:extLst>
              <a:ext uri="{FF2B5EF4-FFF2-40B4-BE49-F238E27FC236}">
                <a16:creationId xmlns:a16="http://schemas.microsoft.com/office/drawing/2014/main" id="{FE70BFAE-0403-C1A5-CD77-D813099E8464}"/>
              </a:ext>
            </a:extLst>
          </p:cNvPr>
          <p:cNvSpPr/>
          <p:nvPr/>
        </p:nvSpPr>
        <p:spPr>
          <a:xfrm rot="16200000">
            <a:off x="3234706" y="1161581"/>
            <a:ext cx="182088" cy="972457"/>
          </a:xfrm>
          <a:prstGeom prst="rightBrace">
            <a:avLst>
              <a:gd name="adj1" fmla="val 67029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90512F-5A9D-8706-0674-6AB71E8D5972}"/>
              </a:ext>
            </a:extLst>
          </p:cNvPr>
          <p:cNvSpPr txBox="1"/>
          <p:nvPr/>
        </p:nvSpPr>
        <p:spPr>
          <a:xfrm>
            <a:off x="768112" y="1794285"/>
            <a:ext cx="1834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Dirección inicial </a:t>
            </a:r>
            <a:r>
              <a:rPr lang="es-MX" i="1" dirty="0"/>
              <a:t>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C657188-69DA-AA47-8D9A-EFE04070984C}"/>
              </a:ext>
            </a:extLst>
          </p:cNvPr>
          <p:cNvSpPr txBox="1"/>
          <p:nvPr/>
        </p:nvSpPr>
        <p:spPr>
          <a:xfrm>
            <a:off x="2486177" y="784747"/>
            <a:ext cx="18143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000" b="1" dirty="0" err="1"/>
              <a:t>struct</a:t>
            </a:r>
            <a:r>
              <a:rPr lang="es-MX" sz="2000" b="1" dirty="0"/>
              <a:t>  </a:t>
            </a:r>
            <a:r>
              <a:rPr lang="es-MX" sz="2000" b="1" dirty="0" err="1"/>
              <a:t>record</a:t>
            </a:r>
            <a:r>
              <a:rPr lang="es-MX" sz="2000" b="1" dirty="0"/>
              <a:t> 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5C16A92-F877-4D75-5177-53191570E8A4}"/>
              </a:ext>
            </a:extLst>
          </p:cNvPr>
          <p:cNvSpPr txBox="1"/>
          <p:nvPr/>
        </p:nvSpPr>
        <p:spPr>
          <a:xfrm>
            <a:off x="4049041" y="2202503"/>
            <a:ext cx="502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R.A</a:t>
            </a:r>
          </a:p>
        </p:txBody>
      </p:sp>
      <p:sp>
        <p:nvSpPr>
          <p:cNvPr id="19" name="Right Brace 18">
            <a:extLst>
              <a:ext uri="{FF2B5EF4-FFF2-40B4-BE49-F238E27FC236}">
                <a16:creationId xmlns:a16="http://schemas.microsoft.com/office/drawing/2014/main" id="{E8AFBE6C-E8DC-82FA-E164-4ABCEE0ABA9D}"/>
              </a:ext>
            </a:extLst>
          </p:cNvPr>
          <p:cNvSpPr/>
          <p:nvPr/>
        </p:nvSpPr>
        <p:spPr>
          <a:xfrm>
            <a:off x="3866953" y="1793632"/>
            <a:ext cx="182088" cy="1187074"/>
          </a:xfrm>
          <a:prstGeom prst="rightBrace">
            <a:avLst>
              <a:gd name="adj1" fmla="val 67029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4BECC23-D2AB-58F6-5FDC-284A2B169455}"/>
              </a:ext>
            </a:extLst>
          </p:cNvPr>
          <p:cNvSpPr txBox="1"/>
          <p:nvPr/>
        </p:nvSpPr>
        <p:spPr>
          <a:xfrm>
            <a:off x="4055765" y="3389577"/>
            <a:ext cx="493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R.B</a:t>
            </a:r>
          </a:p>
        </p:txBody>
      </p:sp>
      <p:sp>
        <p:nvSpPr>
          <p:cNvPr id="21" name="Right Brace 20">
            <a:extLst>
              <a:ext uri="{FF2B5EF4-FFF2-40B4-BE49-F238E27FC236}">
                <a16:creationId xmlns:a16="http://schemas.microsoft.com/office/drawing/2014/main" id="{A93BD79C-3CF9-4684-4491-B3F88E4CD952}"/>
              </a:ext>
            </a:extLst>
          </p:cNvPr>
          <p:cNvSpPr/>
          <p:nvPr/>
        </p:nvSpPr>
        <p:spPr>
          <a:xfrm>
            <a:off x="3873677" y="2980706"/>
            <a:ext cx="182088" cy="1229700"/>
          </a:xfrm>
          <a:prstGeom prst="rightBrace">
            <a:avLst>
              <a:gd name="adj1" fmla="val 67029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3B06451-D235-3434-03FB-6E107F2BF4AF}"/>
              </a:ext>
            </a:extLst>
          </p:cNvPr>
          <p:cNvSpPr txBox="1"/>
          <p:nvPr/>
        </p:nvSpPr>
        <p:spPr>
          <a:xfrm>
            <a:off x="4055765" y="4675155"/>
            <a:ext cx="517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R.N</a:t>
            </a:r>
          </a:p>
        </p:txBody>
      </p:sp>
      <p:sp>
        <p:nvSpPr>
          <p:cNvPr id="23" name="Right Brace 22">
            <a:extLst>
              <a:ext uri="{FF2B5EF4-FFF2-40B4-BE49-F238E27FC236}">
                <a16:creationId xmlns:a16="http://schemas.microsoft.com/office/drawing/2014/main" id="{8373B0AF-A316-69BD-03A5-CCF95893806D}"/>
              </a:ext>
            </a:extLst>
          </p:cNvPr>
          <p:cNvSpPr/>
          <p:nvPr/>
        </p:nvSpPr>
        <p:spPr>
          <a:xfrm>
            <a:off x="3873677" y="4223657"/>
            <a:ext cx="182088" cy="1229701"/>
          </a:xfrm>
          <a:prstGeom prst="rightBrace">
            <a:avLst>
              <a:gd name="adj1" fmla="val 67029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4" name="Right Brace 23">
            <a:extLst>
              <a:ext uri="{FF2B5EF4-FFF2-40B4-BE49-F238E27FC236}">
                <a16:creationId xmlns:a16="http://schemas.microsoft.com/office/drawing/2014/main" id="{B4C0122D-D5F8-FDC4-2B55-4ECBB08E81EB}"/>
              </a:ext>
            </a:extLst>
          </p:cNvPr>
          <p:cNvSpPr/>
          <p:nvPr/>
        </p:nvSpPr>
        <p:spPr>
          <a:xfrm rot="10800000">
            <a:off x="2563028" y="2718240"/>
            <a:ext cx="182088" cy="298092"/>
          </a:xfrm>
          <a:prstGeom prst="rightBrace">
            <a:avLst>
              <a:gd name="adj1" fmla="val 67029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A6D84CF-6BAE-1716-47F6-C392ACAD837F}"/>
              </a:ext>
            </a:extLst>
          </p:cNvPr>
          <p:cNvSpPr txBox="1"/>
          <p:nvPr/>
        </p:nvSpPr>
        <p:spPr>
          <a:xfrm>
            <a:off x="1792559" y="2647001"/>
            <a:ext cx="7704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1 byte</a:t>
            </a:r>
          </a:p>
        </p:txBody>
      </p:sp>
    </p:spTree>
    <p:extLst>
      <p:ext uri="{BB962C8B-B14F-4D97-AF65-F5344CB8AC3E}">
        <p14:creationId xmlns:p14="http://schemas.microsoft.com/office/powerpoint/2010/main" val="7526320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2926A83-048F-6793-BB24-B7A1A931F4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2006"/>
          <a:stretch/>
        </p:blipFill>
        <p:spPr>
          <a:xfrm>
            <a:off x="0" y="0"/>
            <a:ext cx="12192000" cy="6015038"/>
          </a:xfrm>
          <a:prstGeom prst="rect">
            <a:avLst/>
          </a:prstGeom>
        </p:spPr>
      </p:pic>
      <p:sp>
        <p:nvSpPr>
          <p:cNvPr id="5" name="Title 2">
            <a:extLst>
              <a:ext uri="{FF2B5EF4-FFF2-40B4-BE49-F238E27FC236}">
                <a16:creationId xmlns:a16="http://schemas.microsoft.com/office/drawing/2014/main" id="{9CB10C2A-C49A-9170-AB97-8E7F9BF955F8}"/>
              </a:ext>
            </a:extLst>
          </p:cNvPr>
          <p:cNvSpPr txBox="1">
            <a:spLocks/>
          </p:cNvSpPr>
          <p:nvPr/>
        </p:nvSpPr>
        <p:spPr>
          <a:xfrm>
            <a:off x="477981" y="1122363"/>
            <a:ext cx="4023360" cy="22050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>
                <a:solidFill>
                  <a:schemeClr val="bg1"/>
                </a:solidFill>
              </a:rPr>
              <a:t>Code sample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6AF91EAC-68C6-F621-3D74-C3F2F7EFD859}"/>
              </a:ext>
            </a:extLst>
          </p:cNvPr>
          <p:cNvSpPr txBox="1">
            <a:spLocks/>
          </p:cNvSpPr>
          <p:nvPr/>
        </p:nvSpPr>
        <p:spPr>
          <a:xfrm>
            <a:off x="477979" y="3369733"/>
            <a:ext cx="6046191" cy="2514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05-Manejo de Memoria\05.B-Apuntador A </a:t>
            </a:r>
            <a:r>
              <a:rPr lang="en-US" sz="2000" dirty="0" err="1">
                <a:solidFill>
                  <a:schemeClr val="bg1"/>
                </a:solidFill>
              </a:rPr>
              <a:t>Estructura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75008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IA.Center">
      <a:majorFont>
        <a:latin typeface="iCiel Gotham Medium"/>
        <a:ea typeface=""/>
        <a:cs typeface=""/>
      </a:majorFont>
      <a:minorFont>
        <a:latin typeface="iCiel Gotham 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D15EC1DBDEC5148AE19910B182849E5" ma:contentTypeVersion="3" ma:contentTypeDescription="Create a new document." ma:contentTypeScope="" ma:versionID="8ac4b0980e58216d3a4b8a4c99e8eed4">
  <xsd:schema xmlns:xsd="http://www.w3.org/2001/XMLSchema" xmlns:xs="http://www.w3.org/2001/XMLSchema" xmlns:p="http://schemas.microsoft.com/office/2006/metadata/properties" xmlns:ns2="cea0fb95-131f-4798-9359-6e56e55a671d" targetNamespace="http://schemas.microsoft.com/office/2006/metadata/properties" ma:root="true" ma:fieldsID="09050ecbc8565bd75002b4e8e4994856" ns2:_="">
    <xsd:import namespace="cea0fb95-131f-4798-9359-6e56e55a671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ea0fb95-131f-4798-9359-6e56e55a671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3D0E013-B45E-46C2-8374-2986D49D71D2}">
  <ds:schemaRefs>
    <ds:schemaRef ds:uri="http://schemas.microsoft.com/office/2006/metadata/properties"/>
    <ds:schemaRef ds:uri="http://schemas.microsoft.com/office/infopath/2007/PartnerControls"/>
    <ds:schemaRef ds:uri="25b3c11b-597b-4b73-a5a2-56be5020cb14"/>
    <ds:schemaRef ds:uri="23cca52a-82bf-45d7-9230-54f4983d2fe8"/>
  </ds:schemaRefs>
</ds:datastoreItem>
</file>

<file path=customXml/itemProps2.xml><?xml version="1.0" encoding="utf-8"?>
<ds:datastoreItem xmlns:ds="http://schemas.openxmlformats.org/officeDocument/2006/customXml" ds:itemID="{42D57F14-E44D-4C9E-8409-E7647E45B43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BDA843E-AC73-413A-93A8-24AFEBE7565C}"/>
</file>

<file path=docProps/app.xml><?xml version="1.0" encoding="utf-8"?>
<Properties xmlns="http://schemas.openxmlformats.org/officeDocument/2006/extended-properties" xmlns:vt="http://schemas.openxmlformats.org/officeDocument/2006/docPropsVTypes">
  <TotalTime>11642</TotalTime>
  <Words>1152</Words>
  <Application>Microsoft Office PowerPoint</Application>
  <PresentationFormat>Widescreen</PresentationFormat>
  <Paragraphs>223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Arial</vt:lpstr>
      <vt:lpstr>Cambria Math</vt:lpstr>
      <vt:lpstr>Consolas</vt:lpstr>
      <vt:lpstr>iCiel Gotham Medium</vt:lpstr>
      <vt:lpstr>Tema de Office</vt:lpstr>
      <vt:lpstr>Lenguaje C avanzado</vt:lpstr>
      <vt:lpstr>Manejo de memoria</vt:lpstr>
      <vt:lpstr>‘Heap’ y ‘Stack’</vt:lpstr>
      <vt:lpstr>‘Heap’ y ‘Stack’</vt:lpstr>
      <vt:lpstr>Memoria dinámica</vt:lpstr>
      <vt:lpstr>Apuntadores a arreglos</vt:lpstr>
      <vt:lpstr>PowerPoint Presentation</vt:lpstr>
      <vt:lpstr>Apuntadores a arreglos</vt:lpstr>
      <vt:lpstr>PowerPoint Presentation</vt:lpstr>
      <vt:lpstr>Apuntadores a Funciones</vt:lpstr>
      <vt:lpstr>Apuntadores a Funciones</vt:lpstr>
      <vt:lpstr>Apuntadores a Funciones</vt:lpstr>
      <vt:lpstr>Apuntadores a Funciones</vt:lpstr>
      <vt:lpstr>Apuntadores a Funciones</vt:lpstr>
      <vt:lpstr>Apuntadores a Funciones</vt:lpstr>
      <vt:lpstr>Apuntadores a Funciones</vt:lpstr>
      <vt:lpstr>Apuntadores a Funciones</vt:lpstr>
      <vt:lpstr>Apuntadores a Funciones</vt:lpstr>
      <vt:lpstr>PowerPoint Presentation</vt:lpstr>
      <vt:lpstr>Práctica (60 minutos)</vt:lpstr>
      <vt:lpstr>Práctica (60 minutos)</vt:lpstr>
      <vt:lpstr>Práctica (60 minutos)</vt:lpstr>
      <vt:lpstr>Práctica (60 minutos)</vt:lpstr>
      <vt:lpstr>Práctica (60 minutos)</vt:lpstr>
      <vt:lpstr>Práctica (60 minutos)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VERONICA LICON HUERTA</dc:creator>
  <cp:lastModifiedBy>Felipe Arias</cp:lastModifiedBy>
  <cp:revision>108</cp:revision>
  <dcterms:created xsi:type="dcterms:W3CDTF">2023-06-13T23:37:32Z</dcterms:created>
  <dcterms:modified xsi:type="dcterms:W3CDTF">2023-07-11T01:37:31Z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0x010100DD15EC1DBDEC5148AE19910B182849E5</vt:lpwstr>
  </property>
  <property fmtid="{D5CDD505-2E9C-101B-9397-08002B2CF9AE}" pid="3" name="MediaServiceImageTags">
    <vt:lpwstr/>
  </property>
</Properties>
</file>